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4"/>
  </p:notesMasterIdLst>
  <p:handoutMasterIdLst>
    <p:handoutMasterId r:id="rId5"/>
  </p:handoutMasterIdLst>
  <p:sldIdLst>
    <p:sldId id="256" r:id="rId2"/>
    <p:sldId id="257" r:id="rId3"/>
  </p:sldIdLst>
  <p:sldSz cx="9906000" cy="6858000" type="A4"/>
  <p:notesSz cx="9926638" cy="6797675"/>
  <p:kinsoku lang="ja-JP" invalStChars="、。，．・：；？！゛゜ヽヾゝゞ々ー’”）〕］｝〉》」』】°‰′″℃￠％ぁぃぅぇぉっゃゅょゎァィゥェォッャュョヮヵヶ!%),.:;?]}｡｣､･ｧｨｩｪｫｬｭｮｯｰﾞﾟ" invalEndChars="‘“（〔［｛〈《「『【￥＄$([\{｢￡"/>
  <p:defaultTextStyle>
    <a:defPPr>
      <a:defRPr lang="fr-FR"/>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CC"/>
    <a:srgbClr val="CCCC00"/>
    <a:srgbClr val="CC0000"/>
    <a:srgbClr val="CCFFCC"/>
    <a:srgbClr val="FFCCFF"/>
    <a:srgbClr val="FF6699"/>
    <a:srgbClr val="45A7BB"/>
    <a:srgbClr val="CCFFFF"/>
    <a:srgbClr val="333300"/>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8" autoAdjust="0"/>
    <p:restoredTop sz="99821" autoAdjust="0"/>
  </p:normalViewPr>
  <p:slideViewPr>
    <p:cSldViewPr snapToGrid="0">
      <p:cViewPr>
        <p:scale>
          <a:sx n="110" d="100"/>
          <a:sy n="110" d="100"/>
        </p:scale>
        <p:origin x="-1530" y="35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257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3128963" y="514350"/>
            <a:ext cx="3670300" cy="25400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1319831" y="3228981"/>
            <a:ext cx="7283790" cy="3059113"/>
          </a:xfrm>
          <a:prstGeom prst="rect">
            <a:avLst/>
          </a:prstGeom>
          <a:noFill/>
          <a:ln w="12700">
            <a:noFill/>
            <a:miter lim="800000"/>
            <a:headEnd/>
            <a:tailEnd/>
          </a:ln>
          <a:effectLst/>
        </p:spPr>
        <p:txBody>
          <a:bodyPr vert="horz" wrap="square" lIns="92351" tIns="45365" rIns="92351" bIns="4536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Tree>
    <p:extLst>
      <p:ext uri="{BB962C8B-B14F-4D97-AF65-F5344CB8AC3E}">
        <p14:creationId xmlns:p14="http://schemas.microsoft.com/office/powerpoint/2010/main" xmlns="" val="1271563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ltLang="fr-FR" smtClean="0"/>
              <a:t>Cliquez pour modifier les styles de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1700" rtl="0" eaLnBrk="0" fontAlgn="base" hangingPunct="0">
        <a:spcBef>
          <a:spcPct val="0"/>
        </a:spcBef>
        <a:spcAft>
          <a:spcPct val="0"/>
        </a:spcAft>
        <a:defRPr sz="4400">
          <a:solidFill>
            <a:schemeClr val="tx2"/>
          </a:solidFill>
          <a:latin typeface="+mj-lt"/>
          <a:ea typeface="MS PGothic" pitchFamily="34" charset="-128"/>
          <a:cs typeface="+mj-cs"/>
        </a:defRPr>
      </a:lvl1pPr>
      <a:lvl2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defTabSz="901700" rtl="0" eaLnBrk="0" fontAlgn="base" hangingPunct="0">
        <a:spcBef>
          <a:spcPct val="0"/>
        </a:spcBef>
        <a:spcAft>
          <a:spcPct val="0"/>
        </a:spcAft>
        <a:defRPr sz="4400">
          <a:solidFill>
            <a:schemeClr val="tx2"/>
          </a:solidFill>
          <a:latin typeface="Times New Roman" pitchFamily="18" charset="0"/>
        </a:defRPr>
      </a:lvl6pPr>
      <a:lvl7pPr marL="914400" algn="ctr" defTabSz="901700" rtl="0" eaLnBrk="0" fontAlgn="base" hangingPunct="0">
        <a:spcBef>
          <a:spcPct val="0"/>
        </a:spcBef>
        <a:spcAft>
          <a:spcPct val="0"/>
        </a:spcAft>
        <a:defRPr sz="4400">
          <a:solidFill>
            <a:schemeClr val="tx2"/>
          </a:solidFill>
          <a:latin typeface="Times New Roman" pitchFamily="18" charset="0"/>
        </a:defRPr>
      </a:lvl7pPr>
      <a:lvl8pPr marL="1371600" algn="ctr" defTabSz="901700" rtl="0" eaLnBrk="0" fontAlgn="base" hangingPunct="0">
        <a:spcBef>
          <a:spcPct val="0"/>
        </a:spcBef>
        <a:spcAft>
          <a:spcPct val="0"/>
        </a:spcAft>
        <a:defRPr sz="4400">
          <a:solidFill>
            <a:schemeClr val="tx2"/>
          </a:solidFill>
          <a:latin typeface="Times New Roman" pitchFamily="18" charset="0"/>
        </a:defRPr>
      </a:lvl8pPr>
      <a:lvl9pPr marL="1828800" algn="ctr" defTabSz="901700" rtl="0" eaLnBrk="0" fontAlgn="base" hangingPunct="0">
        <a:spcBef>
          <a:spcPct val="0"/>
        </a:spcBef>
        <a:spcAft>
          <a:spcPct val="0"/>
        </a:spcAft>
        <a:defRPr sz="4400">
          <a:solidFill>
            <a:schemeClr val="tx2"/>
          </a:solidFill>
          <a:latin typeface="Times New Roman" pitchFamily="18" charset="0"/>
        </a:defRPr>
      </a:lvl9pPr>
    </p:titleStyle>
    <p:bodyStyle>
      <a:lvl1pPr marL="339725" indent="-339725" algn="l" defTabSz="901700" rtl="0" eaLnBrk="0" fontAlgn="base" hangingPunct="0">
        <a:spcBef>
          <a:spcPct val="20000"/>
        </a:spcBef>
        <a:spcAft>
          <a:spcPct val="0"/>
        </a:spcAft>
        <a:buSzPct val="100000"/>
        <a:buChar char="•"/>
        <a:defRPr sz="3200">
          <a:solidFill>
            <a:schemeClr val="tx1"/>
          </a:solidFill>
          <a:latin typeface="+mn-lt"/>
          <a:ea typeface="MS PGothic" pitchFamily="34" charset="-128"/>
          <a:cs typeface="+mn-cs"/>
        </a:defRPr>
      </a:lvl1pPr>
      <a:lvl2pPr marL="736600" indent="-282575" algn="l" defTabSz="901700" rtl="0" eaLnBrk="0" fontAlgn="base" hangingPunct="0">
        <a:spcBef>
          <a:spcPct val="20000"/>
        </a:spcBef>
        <a:spcAft>
          <a:spcPct val="0"/>
        </a:spcAft>
        <a:buSzPct val="100000"/>
        <a:buChar char="–"/>
        <a:defRPr sz="2800">
          <a:solidFill>
            <a:schemeClr val="tx1"/>
          </a:solidFill>
          <a:latin typeface="+mn-lt"/>
          <a:ea typeface="MS PGothic" pitchFamily="34" charset="-128"/>
        </a:defRPr>
      </a:lvl2pPr>
      <a:lvl3pPr marL="1133475" indent="-225425" algn="l" defTabSz="901700" rtl="0" eaLnBrk="0" fontAlgn="base" hangingPunct="0">
        <a:spcBef>
          <a:spcPct val="20000"/>
        </a:spcBef>
        <a:spcAft>
          <a:spcPct val="0"/>
        </a:spcAft>
        <a:buSzPct val="100000"/>
        <a:buChar char="•"/>
        <a:defRPr sz="2400">
          <a:solidFill>
            <a:schemeClr val="tx1"/>
          </a:solidFill>
          <a:latin typeface="+mn-lt"/>
          <a:ea typeface="MS PGothic" pitchFamily="34" charset="-128"/>
        </a:defRPr>
      </a:lvl3pPr>
      <a:lvl4pPr marL="1587500" indent="-227013" algn="l" defTabSz="901700" rtl="0" eaLnBrk="0" fontAlgn="base" hangingPunct="0">
        <a:spcBef>
          <a:spcPct val="20000"/>
        </a:spcBef>
        <a:spcAft>
          <a:spcPct val="0"/>
        </a:spcAft>
        <a:buSzPct val="100000"/>
        <a:buChar char="–"/>
        <a:defRPr sz="2000">
          <a:solidFill>
            <a:schemeClr val="tx1"/>
          </a:solidFill>
          <a:latin typeface="+mn-lt"/>
          <a:ea typeface="MS PGothic" pitchFamily="34" charset="-128"/>
        </a:defRPr>
      </a:lvl4pPr>
      <a:lvl5pPr marL="2041525" indent="-227013" algn="l" defTabSz="901700" rtl="0" eaLnBrk="0" fontAlgn="base" hangingPunct="0">
        <a:spcBef>
          <a:spcPct val="20000"/>
        </a:spcBef>
        <a:spcAft>
          <a:spcPct val="0"/>
        </a:spcAft>
        <a:buSzPct val="100000"/>
        <a:buChar char="•"/>
        <a:defRPr sz="2000">
          <a:solidFill>
            <a:schemeClr val="tx1"/>
          </a:solidFill>
          <a:latin typeface="+mn-lt"/>
          <a:ea typeface="MS PGothic" pitchFamily="34" charset="-128"/>
        </a:defRPr>
      </a:lvl5pPr>
      <a:lvl6pPr marL="2498725" indent="-227013" algn="l" defTabSz="901700" rtl="0" eaLnBrk="0" fontAlgn="base" hangingPunct="0">
        <a:spcBef>
          <a:spcPct val="20000"/>
        </a:spcBef>
        <a:spcAft>
          <a:spcPct val="0"/>
        </a:spcAft>
        <a:buSzPct val="100000"/>
        <a:buChar char="•"/>
        <a:defRPr sz="2000">
          <a:solidFill>
            <a:schemeClr val="tx1"/>
          </a:solidFill>
          <a:latin typeface="+mn-lt"/>
        </a:defRPr>
      </a:lvl6pPr>
      <a:lvl7pPr marL="2955925" indent="-227013" algn="l" defTabSz="901700" rtl="0" eaLnBrk="0" fontAlgn="base" hangingPunct="0">
        <a:spcBef>
          <a:spcPct val="20000"/>
        </a:spcBef>
        <a:spcAft>
          <a:spcPct val="0"/>
        </a:spcAft>
        <a:buSzPct val="100000"/>
        <a:buChar char="•"/>
        <a:defRPr sz="2000">
          <a:solidFill>
            <a:schemeClr val="tx1"/>
          </a:solidFill>
          <a:latin typeface="+mn-lt"/>
        </a:defRPr>
      </a:lvl7pPr>
      <a:lvl8pPr marL="3413125" indent="-227013" algn="l" defTabSz="901700" rtl="0" eaLnBrk="0" fontAlgn="base" hangingPunct="0">
        <a:spcBef>
          <a:spcPct val="20000"/>
        </a:spcBef>
        <a:spcAft>
          <a:spcPct val="0"/>
        </a:spcAft>
        <a:buSzPct val="100000"/>
        <a:buChar char="•"/>
        <a:defRPr sz="2000">
          <a:solidFill>
            <a:schemeClr val="tx1"/>
          </a:solidFill>
          <a:latin typeface="+mn-lt"/>
        </a:defRPr>
      </a:lvl8pPr>
      <a:lvl9pPr marL="3870325" indent="-227013" algn="l" defTabSz="9017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eg"/><Relationship Id="rId3" Type="http://schemas.openxmlformats.org/officeDocument/2006/relationships/hyperlink" Target="http://www.google.fr/url?url=http://www.planetkustom.com/patchs/50-patch-tete-chat-rose-noir.html&amp;rct=j&amp;frm=1&amp;q=&amp;esrc=s&amp;sa=U&amp;ei=Uf_ZVOiILMHKaP7tgdgG&amp;ved=0CC4Q9QEwDA&amp;usg=AFQjCNGBUITNeElKCov68S8N68xRQBHUwA" TargetMode="External"/><Relationship Id="rId7" Type="http://schemas.openxmlformats.org/officeDocument/2006/relationships/hyperlink" Target="https://fr-fr.facebook.com/pages/CGT-Total-Marketing" TargetMode="External"/><Relationship Id="rId12" Type="http://schemas.openxmlformats.org/officeDocument/2006/relationships/hyperlink" Target="http://www.google.fr/url?url=http://www.canstockphoto.fr/chat-argent-5672004.html&amp;rct=j&amp;frm=1&amp;q=&amp;esrc=s&amp;sa=U&amp;ei=pakBVdD2AsP1UPDGgfgG&amp;ved=0CBgQ9QEwATgU&amp;usg=AFQjCNHv1fNNYmHFjCiUjDflD4UauV0QM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ugict.cgt.fr/" TargetMode="External"/><Relationship Id="rId11" Type="http://schemas.openxmlformats.org/officeDocument/2006/relationships/image" Target="../media/image6.png"/><Relationship Id="rId5" Type="http://schemas.openxmlformats.org/officeDocument/2006/relationships/hyperlink" Target="http://www.cgttotal.fr/"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image" Target="../media/image4.jpeg"/><Relationship Id="rId1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ntity\Holding\UES AMONT\CGT\10-Syndicat\04-Publications\ChatPitre\CHAT PITRE Relooké\MODELE\NANTES\modèle NANTES  page 1-4 .jpg"/>
          <p:cNvPicPr>
            <a:picLocks noChangeAspect="1" noChangeArrowheads="1"/>
          </p:cNvPicPr>
          <p:nvPr/>
        </p:nvPicPr>
        <p:blipFill>
          <a:blip r:embed="rId2" cstate="print"/>
          <a:srcRect/>
          <a:stretch>
            <a:fillRect/>
          </a:stretch>
        </p:blipFill>
        <p:spPr bwMode="auto">
          <a:xfrm>
            <a:off x="-182880" y="0"/>
            <a:ext cx="10088880" cy="6886575"/>
          </a:xfrm>
          <a:prstGeom prst="rect">
            <a:avLst/>
          </a:prstGeom>
          <a:noFill/>
        </p:spPr>
      </p:pic>
      <p:sp>
        <p:nvSpPr>
          <p:cNvPr id="4" name="ZoneTexte 3"/>
          <p:cNvSpPr txBox="1"/>
          <p:nvPr/>
        </p:nvSpPr>
        <p:spPr>
          <a:xfrm>
            <a:off x="6646884" y="351193"/>
            <a:ext cx="838200" cy="246221"/>
          </a:xfrm>
          <a:prstGeom prst="rect">
            <a:avLst/>
          </a:prstGeom>
          <a:noFill/>
        </p:spPr>
        <p:txBody>
          <a:bodyPr wrap="square" rtlCol="0">
            <a:spAutoFit/>
          </a:bodyPr>
          <a:lstStyle/>
          <a:p>
            <a:pPr algn="ctr"/>
            <a:r>
              <a:rPr lang="fr-FR" sz="1000" b="1" dirty="0" smtClean="0">
                <a:latin typeface="Segoe UI Semibold" pitchFamily="34" charset="0"/>
              </a:rPr>
              <a:t>Mars  2015</a:t>
            </a:r>
            <a:endParaRPr lang="fr-FR" sz="1000" b="1" dirty="0">
              <a:latin typeface="Segoe UI Semibold" pitchFamily="34" charset="0"/>
            </a:endParaRPr>
          </a:p>
        </p:txBody>
      </p:sp>
      <p:sp>
        <p:nvSpPr>
          <p:cNvPr id="29" name="ZoneTexte 28"/>
          <p:cNvSpPr txBox="1"/>
          <p:nvPr/>
        </p:nvSpPr>
        <p:spPr>
          <a:xfrm>
            <a:off x="381000" y="3267075"/>
            <a:ext cx="4200525" cy="276999"/>
          </a:xfrm>
          <a:prstGeom prst="rect">
            <a:avLst/>
          </a:prstGeom>
          <a:noFill/>
        </p:spPr>
        <p:txBody>
          <a:bodyPr wrap="square" rtlCol="0">
            <a:spAutoFit/>
          </a:bodyPr>
          <a:lstStyle/>
          <a:p>
            <a:pPr algn="just"/>
            <a:r>
              <a:rPr lang="fr-FR" sz="1200" dirty="0" smtClean="0"/>
              <a:t>	</a:t>
            </a:r>
            <a:endParaRPr lang="fr-FR" sz="1200" dirty="0"/>
          </a:p>
        </p:txBody>
      </p:sp>
      <p:sp>
        <p:nvSpPr>
          <p:cNvPr id="27" name="ZoneTexte 26"/>
          <p:cNvSpPr txBox="1"/>
          <p:nvPr/>
        </p:nvSpPr>
        <p:spPr>
          <a:xfrm>
            <a:off x="7616310" y="378876"/>
            <a:ext cx="1527698" cy="215444"/>
          </a:xfrm>
          <a:prstGeom prst="rect">
            <a:avLst/>
          </a:prstGeom>
          <a:solidFill>
            <a:schemeClr val="tx1"/>
          </a:solidFill>
        </p:spPr>
        <p:txBody>
          <a:bodyPr wrap="square" rtlCol="0">
            <a:spAutoFit/>
          </a:bodyPr>
          <a:lstStyle/>
          <a:p>
            <a:r>
              <a:rPr lang="fr-FR" sz="800" dirty="0" smtClean="0">
                <a:solidFill>
                  <a:schemeClr val="bg1"/>
                </a:solidFill>
              </a:rPr>
              <a:t>EDITION  MICHELET    N° 3</a:t>
            </a:r>
            <a:endParaRPr lang="fr-FR" sz="800" dirty="0">
              <a:solidFill>
                <a:schemeClr val="bg1"/>
              </a:solidFill>
            </a:endParaRPr>
          </a:p>
        </p:txBody>
      </p:sp>
      <p:pic>
        <p:nvPicPr>
          <p:cNvPr id="6" name="Picture 4" descr="https://encrypted-tbn3.gstatic.com/images?q=tbn:ANd9GcRyWcGqhZm8sePZmujM0wyIO8AZSQLNeileh7L4tq6Xetu3AzK_yq4pkg">
            <a:hlinkClick r:id="rId3"/>
          </p:cNvPr>
          <p:cNvPicPr>
            <a:picLocks noChangeAspect="1" noChangeArrowheads="1"/>
          </p:cNvPicPr>
          <p:nvPr/>
        </p:nvPicPr>
        <p:blipFill>
          <a:blip r:embed="rId4" cstate="print"/>
          <a:srcRect l="-9922" t="14799" r="-2147" b="16793"/>
          <a:stretch>
            <a:fillRect/>
          </a:stretch>
        </p:blipFill>
        <p:spPr bwMode="auto">
          <a:xfrm>
            <a:off x="5636939" y="1256130"/>
            <a:ext cx="1527651" cy="932493"/>
          </a:xfrm>
          <a:prstGeom prst="rect">
            <a:avLst/>
          </a:prstGeom>
          <a:noFill/>
        </p:spPr>
      </p:pic>
      <p:sp>
        <p:nvSpPr>
          <p:cNvPr id="26" name="ZoneTexte 25"/>
          <p:cNvSpPr txBox="1"/>
          <p:nvPr/>
        </p:nvSpPr>
        <p:spPr>
          <a:xfrm>
            <a:off x="7175333" y="4254305"/>
            <a:ext cx="2364889" cy="1200329"/>
          </a:xfrm>
          <a:prstGeom prst="rect">
            <a:avLst/>
          </a:prstGeom>
          <a:noFill/>
        </p:spPr>
        <p:txBody>
          <a:bodyPr wrap="square" rtlCol="0">
            <a:spAutoFit/>
          </a:bodyPr>
          <a:lstStyle/>
          <a:p>
            <a:pPr algn="ctr"/>
            <a:r>
              <a:rPr lang="en-US" sz="1800" b="1" i="1" dirty="0" smtClean="0">
                <a:solidFill>
                  <a:srgbClr val="FF0000"/>
                </a:solidFill>
                <a:latin typeface="Bookman Old Style" pitchFamily="18" charset="0"/>
                <a:ea typeface="SimHei" pitchFamily="49" charset="-122"/>
              </a:rPr>
              <a:t>CGT TOTAL,</a:t>
            </a:r>
          </a:p>
          <a:p>
            <a:pPr algn="ctr"/>
            <a:r>
              <a:rPr lang="en-US" sz="1800" b="1" i="1" dirty="0" smtClean="0">
                <a:latin typeface="Bookman Old Style" pitchFamily="18" charset="0"/>
                <a:ea typeface="SimHei" pitchFamily="49" charset="-122"/>
              </a:rPr>
              <a:t>le </a:t>
            </a:r>
            <a:r>
              <a:rPr lang="fr-FR" sz="1800" b="1" i="1" dirty="0" smtClean="0">
                <a:latin typeface="Bookman Old Style" pitchFamily="18" charset="0"/>
                <a:ea typeface="SimHei" pitchFamily="49" charset="-122"/>
              </a:rPr>
              <a:t>syndicat</a:t>
            </a:r>
            <a:r>
              <a:rPr lang="en-US" sz="1800" b="1" i="1" dirty="0" smtClean="0">
                <a:latin typeface="Bookman Old Style" pitchFamily="18" charset="0"/>
                <a:ea typeface="SimHei" pitchFamily="49" charset="-122"/>
              </a:rPr>
              <a:t> de TOUS les </a:t>
            </a:r>
            <a:r>
              <a:rPr lang="fr-FR" sz="1800" b="1" i="1" dirty="0" smtClean="0">
                <a:latin typeface="Bookman Old Style" pitchFamily="18" charset="0"/>
                <a:ea typeface="SimHei" pitchFamily="49" charset="-122"/>
              </a:rPr>
              <a:t>salariés.</a:t>
            </a:r>
            <a:endParaRPr lang="fr-FR" dirty="0"/>
          </a:p>
        </p:txBody>
      </p:sp>
      <p:sp>
        <p:nvSpPr>
          <p:cNvPr id="33" name="ZoneTexte 32"/>
          <p:cNvSpPr txBox="1"/>
          <p:nvPr/>
        </p:nvSpPr>
        <p:spPr>
          <a:xfrm>
            <a:off x="-10758" y="5152913"/>
            <a:ext cx="4604274" cy="1458801"/>
          </a:xfrm>
          <a:prstGeom prst="rect">
            <a:avLst/>
          </a:prstGeom>
          <a:solidFill>
            <a:srgbClr val="FF0000"/>
          </a:solidFill>
          <a:effectLst>
            <a:outerShdw blurRad="749300" dist="2032000" dir="11160000" sx="162000" sy="162000" algn="ctr" rotWithShape="0">
              <a:srgbClr val="000000">
                <a:alpha val="1000"/>
              </a:srgbClr>
            </a:outerShdw>
          </a:effectLst>
          <a:scene3d>
            <a:camera prst="orthographicFront"/>
            <a:lightRig rig="threePt" dir="t"/>
          </a:scene3d>
          <a:sp3d>
            <a:bevelT w="260350"/>
          </a:sp3d>
        </p:spPr>
        <p:txBody>
          <a:bodyPr wrap="square" rtlCol="0">
            <a:spAutoFit/>
          </a:bodyPr>
          <a:lstStyle/>
          <a:p>
            <a:pPr lvl="0" algn="ctr" fontAlgn="auto">
              <a:spcBef>
                <a:spcPts val="0"/>
              </a:spcBef>
              <a:spcAft>
                <a:spcPts val="0"/>
              </a:spcAft>
              <a:defRPr sz="1800" b="0" i="0" u="none" strike="noStrike" kern="0" cap="none" spc="0" baseline="0">
                <a:solidFill>
                  <a:srgbClr val="000000"/>
                </a:solidFill>
                <a:uFillTx/>
              </a:defRPr>
            </a:pPr>
            <a:r>
              <a:rPr lang="fr-FR" sz="1400" b="1" u="sng" kern="0" dirty="0" smtClean="0">
                <a:solidFill>
                  <a:srgbClr val="000000"/>
                </a:solidFill>
                <a:latin typeface="MV Boli" pitchFamily="2" charset="0"/>
                <a:cs typeface="MV Boli" pitchFamily="2" charset="0"/>
                <a:hlinkClick r:id="rId5"/>
              </a:rPr>
              <a:t>SOS CHAT PERDU</a:t>
            </a:r>
          </a:p>
          <a:p>
            <a:pPr lvl="0" algn="ctr" fontAlgn="auto">
              <a:spcBef>
                <a:spcPts val="0"/>
              </a:spcBef>
              <a:spcAft>
                <a:spcPts val="0"/>
              </a:spcAft>
              <a:defRPr sz="1800" b="0" i="0" u="none" strike="noStrike" kern="0" cap="none" spc="0" baseline="0">
                <a:solidFill>
                  <a:srgbClr val="000000"/>
                </a:solidFill>
                <a:uFillTx/>
              </a:defRPr>
            </a:pPr>
            <a:r>
              <a:rPr lang="fr-FR" sz="1200" b="1" u="sng" kern="0" dirty="0" smtClean="0">
                <a:solidFill>
                  <a:srgbClr val="000000"/>
                </a:solidFill>
                <a:latin typeface="MV Boli" pitchFamily="2" charset="0"/>
                <a:cs typeface="MV Boli" pitchFamily="2" charset="0"/>
                <a:hlinkClick r:id="rId5"/>
              </a:rPr>
              <a:t>Vous ne pourrez plus dire « </a:t>
            </a:r>
            <a:r>
              <a:rPr lang="fr-FR" sz="1200" b="1" u="sng" kern="0" smtClean="0">
                <a:solidFill>
                  <a:srgbClr val="000000"/>
                </a:solidFill>
                <a:latin typeface="MV Boli" pitchFamily="2" charset="0"/>
                <a:cs typeface="MV Boli" pitchFamily="2" charset="0"/>
                <a:hlinkClick r:id="rId5"/>
              </a:rPr>
              <a:t>Chat </a:t>
            </a:r>
            <a:r>
              <a:rPr lang="fr-FR" sz="1200" b="1" u="sng" kern="0" smtClean="0">
                <a:solidFill>
                  <a:srgbClr val="000000"/>
                </a:solidFill>
                <a:latin typeface="MV Boli" pitchFamily="2" charset="0"/>
                <a:cs typeface="MV Boli" pitchFamily="2" charset="0"/>
                <a:hlinkClick r:id="rId5"/>
              </a:rPr>
              <a:t>sait </a:t>
            </a:r>
            <a:r>
              <a:rPr lang="fr-FR" sz="1200" b="1" u="sng" kern="0" dirty="0" smtClean="0">
                <a:solidFill>
                  <a:srgbClr val="000000"/>
                </a:solidFill>
                <a:latin typeface="MV Boli" pitchFamily="2" charset="0"/>
                <a:cs typeface="MV Boli" pitchFamily="2" charset="0"/>
                <a:hlinkClick r:id="rId5"/>
              </a:rPr>
              <a:t>pas où aller … »</a:t>
            </a:r>
          </a:p>
          <a:p>
            <a:pPr lvl="0" algn="just" fontAlgn="auto">
              <a:spcBef>
                <a:spcPts val="0"/>
              </a:spcBef>
              <a:spcAft>
                <a:spcPts val="0"/>
              </a:spcAft>
              <a:defRPr sz="1800" b="0" i="0" u="none" strike="noStrike" kern="0" cap="none" spc="0" baseline="0">
                <a:solidFill>
                  <a:srgbClr val="000000"/>
                </a:solidFill>
                <a:uFillTx/>
              </a:defRPr>
            </a:pPr>
            <a:r>
              <a:rPr lang="fr-FR" sz="1000" u="sng" dirty="0" smtClean="0">
                <a:solidFill>
                  <a:srgbClr val="000000"/>
                </a:solidFill>
                <a:latin typeface="Comic Sans MS" pitchFamily="66" charset="0"/>
                <a:ea typeface="BatangChe" pitchFamily="49" charset="-127"/>
                <a:hlinkClick r:id="rId5"/>
              </a:rPr>
              <a:t>	</a:t>
            </a:r>
            <a:r>
              <a:rPr lang="fr-FR" sz="1000" dirty="0" smtClean="0">
                <a:solidFill>
                  <a:srgbClr val="000000"/>
                </a:solidFill>
                <a:latin typeface="Comic Sans MS" pitchFamily="66" charset="0"/>
                <a:ea typeface="BatangChe" pitchFamily="49" charset="-127"/>
                <a:hlinkClick r:id="rId5"/>
              </a:rPr>
              <a:t>  Retrouvez  toutes les infos sur </a:t>
            </a:r>
          </a:p>
          <a:p>
            <a:pPr lvl="0" algn="just" fontAlgn="auto">
              <a:spcBef>
                <a:spcPts val="0"/>
              </a:spcBef>
              <a:spcAft>
                <a:spcPts val="0"/>
              </a:spcAft>
              <a:defRPr sz="1800" b="0" i="0" u="none" strike="noStrike" kern="0" cap="none" spc="0" baseline="0">
                <a:solidFill>
                  <a:srgbClr val="000000"/>
                </a:solidFill>
                <a:uFillTx/>
              </a:defRPr>
            </a:pPr>
            <a:r>
              <a:rPr lang="fr-FR" sz="1000" dirty="0" smtClean="0">
                <a:solidFill>
                  <a:srgbClr val="000000"/>
                </a:solidFill>
                <a:latin typeface="Comic Sans MS" pitchFamily="66" charset="0"/>
                <a:hlinkClick r:id="rId5"/>
              </a:rPr>
              <a:t>	  http://www.cgttotal.fr/</a:t>
            </a:r>
            <a:endParaRPr lang="fr-FR" sz="1000" dirty="0" smtClean="0">
              <a:solidFill>
                <a:srgbClr val="000000"/>
              </a:solidFill>
              <a:latin typeface="Comic Sans MS" pitchFamily="66" charset="0"/>
            </a:endParaRPr>
          </a:p>
          <a:p>
            <a:pPr lvl="0" algn="just" fontAlgn="auto">
              <a:spcBef>
                <a:spcPts val="0"/>
              </a:spcBef>
              <a:spcAft>
                <a:spcPts val="0"/>
              </a:spcAft>
              <a:defRPr sz="1800" b="0" i="0" u="none" strike="noStrike" kern="0" cap="none" spc="0" baseline="0">
                <a:solidFill>
                  <a:srgbClr val="000000"/>
                </a:solidFill>
                <a:uFillTx/>
              </a:defRPr>
            </a:pPr>
            <a:r>
              <a:rPr lang="fr-FR" sz="1000" dirty="0" smtClean="0">
                <a:solidFill>
                  <a:srgbClr val="000000"/>
                </a:solidFill>
                <a:latin typeface="Comic Sans MS" pitchFamily="66" charset="0"/>
                <a:hlinkClick r:id="rId6"/>
              </a:rPr>
              <a:t>	  http://www.ugict.cgt.fr/</a:t>
            </a:r>
            <a:endParaRPr lang="fr-FR" sz="1000" dirty="0" smtClean="0">
              <a:solidFill>
                <a:srgbClr val="000000"/>
              </a:solidFill>
              <a:latin typeface="Comic Sans MS" pitchFamily="66" charset="0"/>
            </a:endParaRPr>
          </a:p>
          <a:p>
            <a:pPr lvl="0" algn="just" fontAlgn="auto">
              <a:spcBef>
                <a:spcPts val="0"/>
              </a:spcBef>
              <a:spcAft>
                <a:spcPts val="0"/>
              </a:spcAft>
              <a:defRPr sz="1800" b="0" i="0" u="none" strike="noStrike" kern="0" cap="none" spc="0" baseline="0">
                <a:solidFill>
                  <a:srgbClr val="000000"/>
                </a:solidFill>
                <a:uFillTx/>
              </a:defRPr>
            </a:pPr>
            <a:r>
              <a:rPr lang="fr-FR" sz="1000" dirty="0" smtClean="0">
                <a:solidFill>
                  <a:srgbClr val="000000"/>
                </a:solidFill>
                <a:latin typeface="Comic Sans MS" pitchFamily="66" charset="0"/>
                <a:hlinkClick r:id="rId7"/>
              </a:rPr>
              <a:t>	  https://fr-fr.facebook.com/pages/CGT-Total-Marketing</a:t>
            </a:r>
            <a:endParaRPr lang="fr-FR" sz="1000" dirty="0" smtClean="0">
              <a:solidFill>
                <a:srgbClr val="000000"/>
              </a:solidFill>
              <a:latin typeface="Comic Sans MS" pitchFamily="66" charset="0"/>
            </a:endParaRPr>
          </a:p>
          <a:p>
            <a:pPr lvl="0" algn="just" fontAlgn="auto">
              <a:spcBef>
                <a:spcPts val="0"/>
              </a:spcBef>
              <a:spcAft>
                <a:spcPts val="0"/>
              </a:spcAft>
              <a:defRPr sz="1800" b="0" i="0" u="none" strike="noStrike" kern="0" cap="none" spc="0" baseline="0">
                <a:solidFill>
                  <a:srgbClr val="000000"/>
                </a:solidFill>
                <a:uFillTx/>
              </a:defRPr>
            </a:pPr>
            <a:r>
              <a:rPr lang="fr-FR" sz="1000" u="sng" dirty="0" smtClean="0">
                <a:solidFill>
                  <a:srgbClr val="000000"/>
                </a:solidFill>
                <a:latin typeface="Comic Sans MS" pitchFamily="66" charset="0"/>
              </a:rPr>
              <a:t>	 Suivez Eric </a:t>
            </a:r>
            <a:r>
              <a:rPr lang="fr-FR" sz="1000" u="sng" dirty="0" err="1" smtClean="0">
                <a:solidFill>
                  <a:srgbClr val="000000"/>
                </a:solidFill>
                <a:latin typeface="Comic Sans MS" pitchFamily="66" charset="0"/>
              </a:rPr>
              <a:t>Sellini</a:t>
            </a:r>
            <a:r>
              <a:rPr lang="fr-FR" sz="1000" u="sng" dirty="0" smtClean="0">
                <a:solidFill>
                  <a:srgbClr val="000000"/>
                </a:solidFill>
                <a:latin typeface="Comic Sans MS" pitchFamily="66" charset="0"/>
              </a:rPr>
              <a:t> sur Tweeter</a:t>
            </a:r>
            <a:endParaRPr lang="fr-FR" sz="1000" dirty="0" smtClean="0">
              <a:solidFill>
                <a:srgbClr val="000000"/>
              </a:solidFill>
              <a:latin typeface="Comic Sans MS" pitchFamily="66" charset="0"/>
            </a:endParaRPr>
          </a:p>
          <a:p>
            <a:pPr lvl="0" algn="just" fontAlgn="auto">
              <a:spcBef>
                <a:spcPts val="0"/>
              </a:spcBef>
              <a:spcAft>
                <a:spcPts val="0"/>
              </a:spcAft>
              <a:defRPr sz="1800" b="0" i="0" u="none" strike="noStrike" kern="0" cap="none" spc="0" baseline="0">
                <a:solidFill>
                  <a:srgbClr val="000000"/>
                </a:solidFill>
                <a:uFillTx/>
              </a:defRPr>
            </a:pPr>
            <a:endParaRPr lang="fr-FR" sz="1000" dirty="0" smtClean="0">
              <a:solidFill>
                <a:srgbClr val="000000"/>
              </a:solidFill>
              <a:latin typeface="Arial Narrow" pitchFamily="34" charset="0"/>
            </a:endParaRPr>
          </a:p>
        </p:txBody>
      </p:sp>
      <p:sp>
        <p:nvSpPr>
          <p:cNvPr id="41" name="ZoneTexte 40"/>
          <p:cNvSpPr txBox="1"/>
          <p:nvPr/>
        </p:nvSpPr>
        <p:spPr>
          <a:xfrm>
            <a:off x="5066854" y="5525408"/>
            <a:ext cx="4711849" cy="113877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scene3d>
            <a:camera prst="orthographicFront"/>
            <a:lightRig rig="threePt" dir="t"/>
          </a:scene3d>
          <a:sp3d>
            <a:bevelT w="165100" prst="coolSlant"/>
          </a:sp3d>
        </p:spPr>
        <p:txBody>
          <a:bodyPr wrap="square" rtlCol="0">
            <a:spAutoFit/>
          </a:bodyPr>
          <a:lstStyle/>
          <a:p>
            <a:pPr lvl="0" algn="just" fontAlgn="auto">
              <a:spcBef>
                <a:spcPts val="0"/>
              </a:spcBef>
              <a:spcAft>
                <a:spcPts val="0"/>
              </a:spcAft>
              <a:defRPr sz="1800" b="0" i="0" u="none" strike="noStrike" kern="0" cap="none" spc="0" baseline="0">
                <a:solidFill>
                  <a:srgbClr val="000000"/>
                </a:solidFill>
                <a:uFillTx/>
              </a:defRPr>
            </a:pPr>
            <a:r>
              <a:rPr lang="fr-FR" sz="1000" dirty="0" smtClean="0">
                <a:solidFill>
                  <a:srgbClr val="000000"/>
                </a:solidFill>
                <a:latin typeface="MV Boli" pitchFamily="2" charset="0"/>
                <a:cs typeface="MV Boli" pitchFamily="2" charset="0"/>
              </a:rPr>
              <a:t>Un coup de griffe, un scoop, une exclu, une info, un besoin d’aide ou juste une envie de vous syndiquer …</a:t>
            </a:r>
          </a:p>
          <a:p>
            <a:pPr lvl="0" algn="just" fontAlgn="auto">
              <a:spcBef>
                <a:spcPts val="0"/>
              </a:spcBef>
              <a:spcAft>
                <a:spcPts val="0"/>
              </a:spcAft>
              <a:defRPr sz="1800" b="0" i="0" u="none" strike="noStrike" kern="0" cap="none" spc="0" baseline="0">
                <a:solidFill>
                  <a:srgbClr val="000000"/>
                </a:solidFill>
                <a:uFillTx/>
              </a:defRPr>
            </a:pPr>
            <a:r>
              <a:rPr lang="fr-FR" sz="1000" dirty="0" smtClean="0">
                <a:solidFill>
                  <a:srgbClr val="000000"/>
                </a:solidFill>
                <a:latin typeface="MV Boli" pitchFamily="2" charset="0"/>
                <a:cs typeface="MV Boli" pitchFamily="2" charset="0"/>
              </a:rPr>
              <a:t>Vous pouvez nous écrire à </a:t>
            </a:r>
            <a:r>
              <a:rPr lang="fr-FR" sz="1000" dirty="0" smtClean="0">
                <a:solidFill>
                  <a:schemeClr val="accent2">
                    <a:lumMod val="75000"/>
                  </a:schemeClr>
                </a:solidFill>
                <a:latin typeface="MV Boli" pitchFamily="2" charset="0"/>
                <a:cs typeface="MV Boli" pitchFamily="2" charset="0"/>
              </a:rPr>
              <a:t>TOTALEMENTCGT@YAHOO.FR</a:t>
            </a:r>
            <a:r>
              <a:rPr lang="fr-FR" sz="1000" dirty="0" smtClean="0">
                <a:solidFill>
                  <a:srgbClr val="000000"/>
                </a:solidFill>
                <a:latin typeface="MV Boli" pitchFamily="2" charset="0"/>
                <a:cs typeface="MV Boli" pitchFamily="2" charset="0"/>
              </a:rPr>
              <a:t>   </a:t>
            </a:r>
          </a:p>
          <a:p>
            <a:pPr lvl="0" algn="just" fontAlgn="auto">
              <a:spcBef>
                <a:spcPts val="0"/>
              </a:spcBef>
              <a:spcAft>
                <a:spcPts val="0"/>
              </a:spcAft>
              <a:defRPr sz="1800" b="0" i="0" u="none" strike="noStrike" kern="0" cap="none" spc="0" baseline="0">
                <a:solidFill>
                  <a:srgbClr val="000000"/>
                </a:solidFill>
                <a:uFillTx/>
              </a:defRPr>
            </a:pPr>
            <a:endParaRPr lang="fr-FR" sz="400" dirty="0" smtClean="0">
              <a:solidFill>
                <a:srgbClr val="000000"/>
              </a:solidFill>
              <a:latin typeface="MV Boli" pitchFamily="2" charset="0"/>
              <a:cs typeface="MV Boli" pitchFamily="2" charset="0"/>
            </a:endParaRPr>
          </a:p>
          <a:p>
            <a:pPr algn="just" fontAlgn="auto">
              <a:spcBef>
                <a:spcPts val="0"/>
              </a:spcBef>
              <a:spcAft>
                <a:spcPts val="0"/>
              </a:spcAft>
              <a:defRPr sz="1800" b="0" i="0" u="none" strike="noStrike" kern="0" cap="none" spc="0" baseline="0">
                <a:solidFill>
                  <a:srgbClr val="000000"/>
                </a:solidFill>
                <a:uFillTx/>
              </a:defRPr>
            </a:pPr>
            <a:r>
              <a:rPr lang="fr-FR" sz="1000" dirty="0" smtClean="0">
                <a:solidFill>
                  <a:srgbClr val="000000"/>
                </a:solidFill>
                <a:latin typeface="MV Boli" pitchFamily="2" charset="0"/>
                <a:cs typeface="MV Boli" pitchFamily="2" charset="0"/>
              </a:rPr>
              <a:t>Ou vous pouvez contacter directement vos représentants des </a:t>
            </a:r>
            <a:r>
              <a:rPr lang="fr-FR" sz="1000" dirty="0" err="1" smtClean="0">
                <a:solidFill>
                  <a:srgbClr val="000000"/>
                </a:solidFill>
                <a:latin typeface="MV Boli" pitchFamily="2" charset="0"/>
                <a:cs typeface="MV Boli" pitchFamily="2" charset="0"/>
              </a:rPr>
              <a:t>Chat’lariés</a:t>
            </a:r>
            <a:r>
              <a:rPr lang="fr-FR" sz="1000" dirty="0" smtClean="0">
                <a:solidFill>
                  <a:srgbClr val="000000"/>
                </a:solidFill>
                <a:latin typeface="MV Boli" pitchFamily="2" charset="0"/>
                <a:cs typeface="MV Boli" pitchFamily="2" charset="0"/>
              </a:rPr>
              <a:t> :</a:t>
            </a:r>
            <a:endParaRPr lang="fr-FR" sz="400" dirty="0" smtClean="0">
              <a:solidFill>
                <a:srgbClr val="000000"/>
              </a:solidFill>
              <a:latin typeface="MV Boli" pitchFamily="2" charset="0"/>
              <a:cs typeface="MV Boli" pitchFamily="2" charset="0"/>
            </a:endParaRPr>
          </a:p>
          <a:p>
            <a:pPr algn="just" fontAlgn="auto">
              <a:spcBef>
                <a:spcPts val="0"/>
              </a:spcBef>
              <a:spcAft>
                <a:spcPts val="0"/>
              </a:spcAft>
              <a:defRPr sz="1800" b="0" i="0" u="none" strike="noStrike" kern="0" cap="none" spc="0" baseline="0">
                <a:solidFill>
                  <a:srgbClr val="000000"/>
                </a:solidFill>
                <a:uFillTx/>
              </a:defRPr>
            </a:pPr>
            <a:r>
              <a:rPr lang="fr-FR" sz="800" dirty="0" smtClean="0">
                <a:solidFill>
                  <a:srgbClr val="000000"/>
                </a:solidFill>
                <a:latin typeface="MV Boli" pitchFamily="2" charset="0"/>
                <a:cs typeface="MV Boli" pitchFamily="2" charset="0"/>
              </a:rPr>
              <a:t>&gt; </a:t>
            </a:r>
            <a:r>
              <a:rPr lang="fr-FR" sz="800" b="1" dirty="0" smtClean="0">
                <a:solidFill>
                  <a:srgbClr val="000000"/>
                </a:solidFill>
                <a:latin typeface="MV Boli" pitchFamily="2" charset="0"/>
                <a:cs typeface="MV Boli" pitchFamily="2" charset="0"/>
              </a:rPr>
              <a:t>Délégué Syndical Central  et Coordinateur Groupe CGT Eric SELLINI  06 17 82 59 06</a:t>
            </a:r>
          </a:p>
          <a:p>
            <a:pPr lvl="0" algn="just" fontAlgn="auto">
              <a:spcBef>
                <a:spcPts val="0"/>
              </a:spcBef>
              <a:spcAft>
                <a:spcPts val="0"/>
              </a:spcAft>
              <a:defRPr sz="1800" b="0" i="0" u="none" strike="noStrike" kern="0" cap="none" spc="0" baseline="0">
                <a:solidFill>
                  <a:srgbClr val="000000"/>
                </a:solidFill>
                <a:uFillTx/>
              </a:defRPr>
            </a:pPr>
            <a:r>
              <a:rPr lang="fr-FR" sz="800" b="1" dirty="0" smtClean="0">
                <a:solidFill>
                  <a:srgbClr val="000000"/>
                </a:solidFill>
                <a:latin typeface="MV Boli" pitchFamily="2" charset="0"/>
                <a:cs typeface="MV Boli" pitchFamily="2" charset="0"/>
              </a:rPr>
              <a:t>&gt; Représentante Syndicale CGT au CCE Claire CARIOU 06 88 71 23 69</a:t>
            </a:r>
          </a:p>
          <a:p>
            <a:pPr lvl="0" algn="just" fontAlgn="auto">
              <a:spcBef>
                <a:spcPts val="0"/>
              </a:spcBef>
              <a:spcAft>
                <a:spcPts val="0"/>
              </a:spcAft>
              <a:defRPr sz="1800" b="0" i="0" u="none" strike="noStrike" kern="0" cap="none" spc="0" baseline="0">
                <a:solidFill>
                  <a:srgbClr val="000000"/>
                </a:solidFill>
                <a:uFillTx/>
              </a:defRPr>
            </a:pPr>
            <a:r>
              <a:rPr lang="fr-FR" sz="800" b="1" dirty="0" smtClean="0">
                <a:solidFill>
                  <a:srgbClr val="000000"/>
                </a:solidFill>
                <a:latin typeface="MV Boli" pitchFamily="2" charset="0"/>
                <a:cs typeface="MV Boli" pitchFamily="2" charset="0"/>
              </a:rPr>
              <a:t>&gt; Représentant Syndical CGT au CE Dave PINCHON  06 40 88 64 </a:t>
            </a:r>
            <a:r>
              <a:rPr lang="fr-FR" sz="800" b="1" kern="0" dirty="0" smtClean="0">
                <a:solidFill>
                  <a:srgbClr val="000000"/>
                </a:solidFill>
                <a:latin typeface="MV Boli" pitchFamily="2" charset="0"/>
                <a:cs typeface="MV Boli" pitchFamily="2" charset="0"/>
              </a:rPr>
              <a:t>61</a:t>
            </a:r>
          </a:p>
        </p:txBody>
      </p:sp>
      <p:sp>
        <p:nvSpPr>
          <p:cNvPr id="40" name="ZoneTexte 39"/>
          <p:cNvSpPr txBox="1"/>
          <p:nvPr/>
        </p:nvSpPr>
        <p:spPr>
          <a:xfrm>
            <a:off x="2736425" y="6281306"/>
            <a:ext cx="1675120" cy="276999"/>
          </a:xfrm>
          <a:prstGeom prst="rect">
            <a:avLst/>
          </a:prstGeom>
          <a:noFill/>
        </p:spPr>
        <p:txBody>
          <a:bodyPr wrap="square" rtlCol="0">
            <a:spAutoFit/>
          </a:bodyPr>
          <a:lstStyle/>
          <a:p>
            <a:pPr lvl="0" algn="ctr" fontAlgn="auto">
              <a:spcBef>
                <a:spcPts val="0"/>
              </a:spcBef>
              <a:spcAft>
                <a:spcPts val="0"/>
              </a:spcAft>
              <a:defRPr sz="1800" b="0" i="0" u="none" strike="noStrike" kern="0" cap="none" spc="0" baseline="0">
                <a:solidFill>
                  <a:srgbClr val="000000"/>
                </a:solidFill>
                <a:uFillTx/>
              </a:defRPr>
            </a:pPr>
            <a:r>
              <a:rPr lang="fr-FR" sz="1200" b="1" u="sng" dirty="0" smtClean="0">
                <a:solidFill>
                  <a:srgbClr val="000000"/>
                </a:solidFill>
                <a:latin typeface="Comic Sans MS" pitchFamily="66" charset="0"/>
              </a:rPr>
              <a:t>Anonymat assuré !</a:t>
            </a:r>
          </a:p>
        </p:txBody>
      </p:sp>
      <p:pic>
        <p:nvPicPr>
          <p:cNvPr id="1031" name="Picture 7"/>
          <p:cNvPicPr>
            <a:picLocks noChangeAspect="1" noChangeArrowheads="1"/>
          </p:cNvPicPr>
          <p:nvPr/>
        </p:nvPicPr>
        <p:blipFill>
          <a:blip r:embed="rId8" cstate="print"/>
          <a:srcRect/>
          <a:stretch>
            <a:fillRect/>
          </a:stretch>
        </p:blipFill>
        <p:spPr bwMode="auto">
          <a:xfrm>
            <a:off x="3109099" y="5583327"/>
            <a:ext cx="1372615" cy="440955"/>
          </a:xfrm>
          <a:prstGeom prst="rect">
            <a:avLst/>
          </a:prstGeom>
          <a:noFill/>
          <a:ln w="9525">
            <a:noFill/>
            <a:miter lim="800000"/>
            <a:headEnd/>
            <a:tailEnd/>
          </a:ln>
        </p:spPr>
      </p:pic>
      <p:pic>
        <p:nvPicPr>
          <p:cNvPr id="42" name="Image 41" descr="imagesCAB3T842.jpg"/>
          <p:cNvPicPr>
            <a:picLocks noChangeAspect="1"/>
          </p:cNvPicPr>
          <p:nvPr/>
        </p:nvPicPr>
        <p:blipFill>
          <a:blip r:embed="rId9" cstate="print"/>
          <a:stretch>
            <a:fillRect/>
          </a:stretch>
        </p:blipFill>
        <p:spPr>
          <a:xfrm>
            <a:off x="133525" y="5577142"/>
            <a:ext cx="844597" cy="1005142"/>
          </a:xfrm>
          <a:prstGeom prst="rect">
            <a:avLst/>
          </a:prstGeom>
        </p:spPr>
      </p:pic>
      <p:pic>
        <p:nvPicPr>
          <p:cNvPr id="34" name="Image 33" descr="Affiche-CGT---Cadres-heures-sup.jpg"/>
          <p:cNvPicPr>
            <a:picLocks noChangeAspect="1"/>
          </p:cNvPicPr>
          <p:nvPr/>
        </p:nvPicPr>
        <p:blipFill>
          <a:blip r:embed="rId10" cstate="print"/>
          <a:srcRect l="34223" t="22891" r="-3537" b="9237"/>
          <a:stretch>
            <a:fillRect/>
          </a:stretch>
        </p:blipFill>
        <p:spPr>
          <a:xfrm>
            <a:off x="5123552" y="2059865"/>
            <a:ext cx="2492861" cy="3453225"/>
          </a:xfrm>
          <a:prstGeom prst="rect">
            <a:avLst/>
          </a:prstGeom>
        </p:spPr>
      </p:pic>
      <p:sp>
        <p:nvSpPr>
          <p:cNvPr id="36" name="ZoneTexte 35"/>
          <p:cNvSpPr txBox="1"/>
          <p:nvPr/>
        </p:nvSpPr>
        <p:spPr>
          <a:xfrm>
            <a:off x="-139849" y="210445"/>
            <a:ext cx="4701092" cy="800219"/>
          </a:xfrm>
          <a:prstGeom prst="rect">
            <a:avLst/>
          </a:prstGeom>
          <a:noFill/>
        </p:spPr>
        <p:txBody>
          <a:bodyPr wrap="square" rtlCol="0">
            <a:spAutoFit/>
          </a:bodyPr>
          <a:lstStyle/>
          <a:p>
            <a:pPr algn="ctr"/>
            <a:r>
              <a:rPr lang="fr-FR" sz="2800" dirty="0" smtClean="0">
                <a:latin typeface="Showcard Gothic" pitchFamily="82" charset="0"/>
              </a:rPr>
              <a:t>420 000 </a:t>
            </a:r>
            <a:r>
              <a:rPr lang="fr-FR" sz="2800" dirty="0" err="1" smtClean="0">
                <a:latin typeface="Showcard Gothic" pitchFamily="82" charset="0"/>
              </a:rPr>
              <a:t>000</a:t>
            </a:r>
            <a:r>
              <a:rPr lang="fr-FR" sz="2800" dirty="0" smtClean="0">
                <a:latin typeface="Showcard Gothic" pitchFamily="82" charset="0"/>
              </a:rPr>
              <a:t> $ </a:t>
            </a:r>
            <a:r>
              <a:rPr lang="fr-FR" sz="1400" dirty="0" smtClean="0">
                <a:latin typeface="Showcard Gothic" pitchFamily="82" charset="0"/>
              </a:rPr>
              <a:t>d’</a:t>
            </a:r>
            <a:r>
              <a:rPr lang="fr-FR" sz="1400" dirty="0" err="1" smtClean="0">
                <a:latin typeface="Showcard Gothic" pitchFamily="82" charset="0"/>
              </a:rPr>
              <a:t>éCONOMIE</a:t>
            </a:r>
            <a:r>
              <a:rPr lang="fr-FR" sz="1400" dirty="0" smtClean="0">
                <a:latin typeface="Showcard Gothic" pitchFamily="82" charset="0"/>
              </a:rPr>
              <a:t> !</a:t>
            </a:r>
          </a:p>
          <a:p>
            <a:pPr algn="ctr"/>
            <a:endParaRPr lang="fr-FR" sz="400" dirty="0" smtClean="0">
              <a:latin typeface="Showcard Gothic" pitchFamily="82" charset="0"/>
            </a:endParaRPr>
          </a:p>
          <a:p>
            <a:pPr algn="ctr"/>
            <a:r>
              <a:rPr lang="fr-FR" sz="1400" dirty="0" smtClean="0">
                <a:latin typeface="Showcard Gothic" pitchFamily="82" charset="0"/>
              </a:rPr>
              <a:t> Qui aura la meilleure part du </a:t>
            </a:r>
            <a:r>
              <a:rPr lang="fr-FR" sz="1400" dirty="0" err="1" smtClean="0">
                <a:solidFill>
                  <a:srgbClr val="FF0000"/>
                </a:solidFill>
                <a:latin typeface="Showcard Gothic" pitchFamily="82" charset="0"/>
              </a:rPr>
              <a:t>gato</a:t>
            </a:r>
            <a:r>
              <a:rPr lang="fr-FR" sz="1400" dirty="0" smtClean="0">
                <a:solidFill>
                  <a:srgbClr val="FF0000"/>
                </a:solidFill>
                <a:latin typeface="Showcard Gothic" pitchFamily="82" charset="0"/>
              </a:rPr>
              <a:t>*</a:t>
            </a:r>
            <a:r>
              <a:rPr lang="fr-FR" sz="1400" dirty="0" smtClean="0">
                <a:latin typeface="Showcard Gothic" pitchFamily="82" charset="0"/>
              </a:rPr>
              <a:t> ?</a:t>
            </a:r>
            <a:endParaRPr lang="fr-FR" sz="1400" dirty="0">
              <a:latin typeface="Showcard Gothic" pitchFamily="82" charset="0"/>
            </a:endParaRPr>
          </a:p>
        </p:txBody>
      </p:sp>
      <p:sp>
        <p:nvSpPr>
          <p:cNvPr id="37" name="ZoneTexte 36"/>
          <p:cNvSpPr txBox="1"/>
          <p:nvPr/>
        </p:nvSpPr>
        <p:spPr>
          <a:xfrm>
            <a:off x="209550" y="342900"/>
            <a:ext cx="4419600" cy="830997"/>
          </a:xfrm>
          <a:prstGeom prst="rect">
            <a:avLst/>
          </a:prstGeom>
          <a:noFill/>
        </p:spPr>
        <p:txBody>
          <a:bodyPr wrap="square" rtlCol="0">
            <a:spAutoFit/>
          </a:bodyPr>
          <a:lstStyle/>
          <a:p>
            <a:pPr fontAlgn="t">
              <a:spcAft>
                <a:spcPts val="0"/>
              </a:spcAft>
            </a:pPr>
            <a:endParaRPr lang="fr-FR" sz="1200" dirty="0" smtClean="0">
              <a:solidFill>
                <a:srgbClr val="000000"/>
              </a:solidFill>
              <a:latin typeface="Arial"/>
              <a:ea typeface="Times New Roman"/>
              <a:cs typeface="Times New Roman"/>
            </a:endParaRPr>
          </a:p>
          <a:p>
            <a:pPr fontAlgn="t">
              <a:spcAft>
                <a:spcPts val="0"/>
              </a:spcAft>
            </a:pPr>
            <a:endParaRPr lang="fr-FR" sz="1200" dirty="0" smtClean="0">
              <a:solidFill>
                <a:srgbClr val="000000"/>
              </a:solidFill>
              <a:latin typeface="Arial"/>
              <a:ea typeface="Times New Roman"/>
              <a:cs typeface="Times New Roman"/>
            </a:endParaRPr>
          </a:p>
          <a:p>
            <a:pPr fontAlgn="t">
              <a:spcAft>
                <a:spcPts val="0"/>
              </a:spcAft>
            </a:pPr>
            <a:endParaRPr lang="fr-FR" sz="1200" dirty="0" smtClean="0">
              <a:solidFill>
                <a:srgbClr val="000000"/>
              </a:solidFill>
              <a:latin typeface="Arial"/>
              <a:ea typeface="Times New Roman"/>
              <a:cs typeface="Times New Roman"/>
            </a:endParaRPr>
          </a:p>
          <a:p>
            <a:pPr fontAlgn="t">
              <a:spcAft>
                <a:spcPts val="0"/>
              </a:spcAft>
            </a:pPr>
            <a:endParaRPr lang="fr-FR" sz="1200" dirty="0" smtClean="0">
              <a:solidFill>
                <a:srgbClr val="000000"/>
              </a:solidFill>
              <a:latin typeface="Arial"/>
              <a:ea typeface="Times New Roman"/>
              <a:cs typeface="Times New Roman"/>
            </a:endParaRPr>
          </a:p>
        </p:txBody>
      </p:sp>
      <p:pic>
        <p:nvPicPr>
          <p:cNvPr id="24" name="Picture 3"/>
          <p:cNvPicPr>
            <a:picLocks noChangeAspect="1" noChangeArrowheads="1"/>
          </p:cNvPicPr>
          <p:nvPr/>
        </p:nvPicPr>
        <p:blipFill>
          <a:blip r:embed="rId11" cstate="print"/>
          <a:srcRect r="6600"/>
          <a:stretch>
            <a:fillRect/>
          </a:stretch>
        </p:blipFill>
        <p:spPr bwMode="auto">
          <a:xfrm>
            <a:off x="7562628" y="1430767"/>
            <a:ext cx="2074728" cy="2017432"/>
          </a:xfrm>
          <a:prstGeom prst="rect">
            <a:avLst/>
          </a:prstGeom>
          <a:noFill/>
          <a:ln w="9525">
            <a:noFill/>
            <a:miter lim="800000"/>
            <a:headEnd/>
            <a:tailEnd/>
          </a:ln>
        </p:spPr>
      </p:pic>
      <p:sp>
        <p:nvSpPr>
          <p:cNvPr id="25" name="ZoneTexte 24"/>
          <p:cNvSpPr txBox="1"/>
          <p:nvPr/>
        </p:nvSpPr>
        <p:spPr>
          <a:xfrm>
            <a:off x="7616417" y="3510874"/>
            <a:ext cx="2000922" cy="461665"/>
          </a:xfrm>
          <a:prstGeom prst="rect">
            <a:avLst/>
          </a:prstGeom>
          <a:noFill/>
        </p:spPr>
        <p:txBody>
          <a:bodyPr wrap="square" rtlCol="0">
            <a:spAutoFit/>
          </a:bodyPr>
          <a:lstStyle/>
          <a:p>
            <a:pPr algn="ctr"/>
            <a:r>
              <a:rPr lang="fr-FR" sz="1200" dirty="0" smtClean="0">
                <a:latin typeface="Ravie" pitchFamily="82" charset="0"/>
              </a:rPr>
              <a:t>CHARLIE HEBDO</a:t>
            </a:r>
          </a:p>
          <a:p>
            <a:pPr algn="ctr"/>
            <a:r>
              <a:rPr lang="fr-FR" sz="1200" dirty="0" smtClean="0">
                <a:latin typeface="Ravie" pitchFamily="82" charset="0"/>
              </a:rPr>
              <a:t>EST DE RETOUR !</a:t>
            </a:r>
            <a:endParaRPr lang="fr-FR" sz="1200" dirty="0">
              <a:latin typeface="Ravie" pitchFamily="82" charset="0"/>
            </a:endParaRPr>
          </a:p>
        </p:txBody>
      </p:sp>
      <p:sp>
        <p:nvSpPr>
          <p:cNvPr id="46" name="ZoneTexte 45"/>
          <p:cNvSpPr txBox="1"/>
          <p:nvPr/>
        </p:nvSpPr>
        <p:spPr>
          <a:xfrm>
            <a:off x="0" y="914378"/>
            <a:ext cx="4572000" cy="3016210"/>
          </a:xfrm>
          <a:prstGeom prst="rect">
            <a:avLst/>
          </a:prstGeom>
          <a:noFill/>
        </p:spPr>
        <p:txBody>
          <a:bodyPr wrap="square" rtlCol="0">
            <a:spAutoFit/>
          </a:bodyPr>
          <a:lstStyle/>
          <a:p>
            <a:pPr lvl="0" algn="just">
              <a:tabLst>
                <a:tab pos="228600" algn="l"/>
              </a:tabLst>
            </a:pPr>
            <a:r>
              <a:rPr lang="fr-FR" sz="1200" dirty="0" smtClean="0">
                <a:latin typeface="Arial" pitchFamily="34" charset="0"/>
                <a:ea typeface="ArialMT"/>
                <a:cs typeface="Arial" pitchFamily="34" charset="0"/>
              </a:rPr>
              <a:t>Le programme CAP (</a:t>
            </a:r>
            <a:r>
              <a:rPr lang="fr-FR" sz="1200" dirty="0" err="1" smtClean="0">
                <a:latin typeface="Arial" pitchFamily="34" charset="0"/>
                <a:ea typeface="ArialMT"/>
                <a:cs typeface="Arial" pitchFamily="34" charset="0"/>
              </a:rPr>
              <a:t>Coast</a:t>
            </a:r>
            <a:r>
              <a:rPr lang="fr-FR" sz="1200" dirty="0" smtClean="0">
                <a:latin typeface="Arial" pitchFamily="34" charset="0"/>
                <a:ea typeface="ArialMT"/>
                <a:cs typeface="Arial" pitchFamily="34" charset="0"/>
              </a:rPr>
              <a:t> </a:t>
            </a:r>
            <a:r>
              <a:rPr lang="fr-FR" sz="1200" dirty="0" err="1" smtClean="0">
                <a:latin typeface="Arial" pitchFamily="34" charset="0"/>
                <a:ea typeface="ArialMT"/>
                <a:cs typeface="Arial" pitchFamily="34" charset="0"/>
              </a:rPr>
              <a:t>Agility</a:t>
            </a:r>
            <a:r>
              <a:rPr lang="fr-FR" sz="1200" dirty="0" smtClean="0">
                <a:latin typeface="Arial" pitchFamily="34" charset="0"/>
                <a:ea typeface="ArialMT"/>
                <a:cs typeface="Arial" pitchFamily="34" charset="0"/>
              </a:rPr>
              <a:t> Program)  se divise en trois grandes phases :</a:t>
            </a:r>
            <a:endParaRPr lang="fr-FR" sz="800" dirty="0" smtClean="0">
              <a:latin typeface="Arial" pitchFamily="34" charset="0"/>
              <a:ea typeface="ArialMT"/>
              <a:cs typeface="Arial" pitchFamily="34" charset="0"/>
            </a:endParaRPr>
          </a:p>
          <a:p>
            <a:pPr lvl="0" algn="just">
              <a:buFont typeface="Wingdings" pitchFamily="2" charset="2"/>
              <a:buChar char="Ø"/>
              <a:tabLst>
                <a:tab pos="228600" algn="l"/>
              </a:tabLst>
            </a:pPr>
            <a:r>
              <a:rPr lang="fr-FR" sz="1200" dirty="0" smtClean="0">
                <a:latin typeface="Arial" pitchFamily="34" charset="0"/>
                <a:ea typeface="ArialMT"/>
                <a:cs typeface="Arial" pitchFamily="34" charset="0"/>
              </a:rPr>
              <a:t>avril à juin 2014 : l’objectif était de fixer l'enveloppe globale.</a:t>
            </a:r>
          </a:p>
          <a:p>
            <a:pPr lvl="0" algn="just">
              <a:buFont typeface="Wingdings" pitchFamily="2" charset="2"/>
              <a:buChar char="Ø"/>
              <a:tabLst>
                <a:tab pos="228600" algn="l"/>
              </a:tabLst>
            </a:pPr>
            <a:r>
              <a:rPr lang="fr-FR" sz="1200" dirty="0" smtClean="0">
                <a:latin typeface="Arial" pitchFamily="34" charset="0"/>
                <a:ea typeface="ArialMT"/>
                <a:cs typeface="Arial" pitchFamily="34" charset="0"/>
              </a:rPr>
              <a:t>juillet à décembre 2014, : Analyse détaillée des principaux domaines identifiés lors de la première phase et réflexions des plans d'action pour obtenir les gains envisagés afin d'aboutir à la validation des solutions proposées par le CDMS. </a:t>
            </a:r>
          </a:p>
          <a:p>
            <a:pPr lvl="0" algn="just">
              <a:buFont typeface="Wingdings" pitchFamily="2" charset="2"/>
              <a:buChar char="Ø"/>
              <a:tabLst>
                <a:tab pos="228600" algn="l"/>
              </a:tabLst>
            </a:pPr>
            <a:r>
              <a:rPr lang="fr-FR" sz="1400" b="1" dirty="0" smtClean="0">
                <a:latin typeface="Arial" pitchFamily="34" charset="0"/>
                <a:ea typeface="ArialMT"/>
                <a:cs typeface="Arial" pitchFamily="34" charset="0"/>
              </a:rPr>
              <a:t>Depuis le début de l'année 2015 le déploiement est lancé</a:t>
            </a:r>
            <a:r>
              <a:rPr lang="fr-FR" sz="1200" dirty="0" smtClean="0">
                <a:latin typeface="Arial" pitchFamily="34" charset="0"/>
                <a:ea typeface="ArialMT"/>
                <a:cs typeface="Arial" pitchFamily="34" charset="0"/>
              </a:rPr>
              <a:t>.</a:t>
            </a:r>
            <a:endParaRPr lang="fr-FR" sz="800" dirty="0" smtClean="0">
              <a:latin typeface="Arial" pitchFamily="34" charset="0"/>
              <a:ea typeface="ArialMT"/>
              <a:cs typeface="Arial" pitchFamily="34" charset="0"/>
            </a:endParaRPr>
          </a:p>
          <a:p>
            <a:pPr lvl="0" algn="just">
              <a:tabLst>
                <a:tab pos="228600" algn="l"/>
              </a:tabLst>
            </a:pPr>
            <a:r>
              <a:rPr lang="fr-FR" sz="1200" dirty="0" smtClean="0">
                <a:latin typeface="Arial" pitchFamily="34" charset="0"/>
                <a:ea typeface="ArialMT"/>
                <a:cs typeface="Arial" pitchFamily="34" charset="0"/>
              </a:rPr>
              <a:t>Un gain de 420 millions de dollars devrait donc être obtenu en 2017. De grands projets composent le programme, dont la dématérialisation, la mutualisation…</a:t>
            </a:r>
          </a:p>
          <a:p>
            <a:pPr algn="just" eaLnBrk="0" hangingPunct="0">
              <a:tabLst>
                <a:tab pos="228600" algn="l"/>
              </a:tabLst>
            </a:pPr>
            <a:r>
              <a:rPr lang="fr-FR" dirty="0" smtClean="0">
                <a:solidFill>
                  <a:srgbClr val="FF0000"/>
                </a:solidFill>
                <a:latin typeface="Showcard Gothic" pitchFamily="82" charset="0"/>
              </a:rPr>
              <a:t>Et les salariés, </a:t>
            </a:r>
          </a:p>
          <a:p>
            <a:pPr algn="just" eaLnBrk="0" hangingPunct="0">
              <a:tabLst>
                <a:tab pos="228600" algn="l"/>
              </a:tabLst>
            </a:pPr>
            <a:r>
              <a:rPr lang="fr-FR" sz="1800" dirty="0" smtClean="0">
                <a:solidFill>
                  <a:srgbClr val="FF0000"/>
                </a:solidFill>
                <a:latin typeface="Showcard Gothic" pitchFamily="82" charset="0"/>
              </a:rPr>
              <a:t>ils gagnent quoi dans tout ça ?</a:t>
            </a:r>
            <a:endParaRPr lang="fr-FR" sz="1200" dirty="0" smtClean="0">
              <a:latin typeface="Arial" pitchFamily="34" charset="0"/>
              <a:cs typeface="Arial" pitchFamily="34" charset="0"/>
            </a:endParaRPr>
          </a:p>
        </p:txBody>
      </p:sp>
      <p:pic>
        <p:nvPicPr>
          <p:cNvPr id="3077" name="Picture 5" descr="https://encrypted-tbn1.gstatic.com/images?q=tbn:ANd9GcRGiWKeN8e-vXQs8WiAMUJjglbiMOQQPEm9kZ8ohkx9lewCbyQvSYWJvtY">
            <a:hlinkClick r:id="rId12"/>
          </p:cNvPr>
          <p:cNvPicPr>
            <a:picLocks noChangeAspect="1" noChangeArrowheads="1"/>
          </p:cNvPicPr>
          <p:nvPr/>
        </p:nvPicPr>
        <p:blipFill>
          <a:blip r:embed="rId13" cstate="print"/>
          <a:srcRect/>
          <a:stretch>
            <a:fillRect/>
          </a:stretch>
        </p:blipFill>
        <p:spPr bwMode="auto">
          <a:xfrm>
            <a:off x="2571078" y="3061235"/>
            <a:ext cx="710007" cy="579892"/>
          </a:xfrm>
          <a:prstGeom prst="rect">
            <a:avLst/>
          </a:prstGeom>
          <a:noFill/>
        </p:spPr>
      </p:pic>
      <p:sp>
        <p:nvSpPr>
          <p:cNvPr id="23" name="Rectangle à coins arrondis 22"/>
          <p:cNvSpPr/>
          <p:nvPr/>
        </p:nvSpPr>
        <p:spPr bwMode="auto">
          <a:xfrm>
            <a:off x="7530352" y="1226372"/>
            <a:ext cx="2162287" cy="2904564"/>
          </a:xfrm>
          <a:prstGeom prst="round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30" name="Rectangle à coins arrondis 29"/>
          <p:cNvSpPr/>
          <p:nvPr/>
        </p:nvSpPr>
        <p:spPr bwMode="auto">
          <a:xfrm>
            <a:off x="10758" y="3926541"/>
            <a:ext cx="4518212" cy="1172584"/>
          </a:xfrm>
          <a:prstGeom prst="roundRect">
            <a:avLst/>
          </a:prstGeom>
          <a:solidFill>
            <a:srgbClr val="99FFCC"/>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1" name="ZoneTexte 51"/>
          <p:cNvSpPr txBox="1"/>
          <p:nvPr/>
        </p:nvSpPr>
        <p:spPr>
          <a:xfrm>
            <a:off x="27676" y="3919683"/>
            <a:ext cx="4472443" cy="2860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smtClean="0">
                <a:solidFill>
                  <a:srgbClr val="0070C0"/>
                </a:solidFill>
                <a:uFillTx/>
                <a:latin typeface="Broadway" pitchFamily="82"/>
              </a:rPr>
              <a:t>Une mutuelle pas totalement en « HARMONIE »</a:t>
            </a:r>
            <a:r>
              <a:rPr lang="fr-FR" sz="1200" dirty="0" smtClean="0">
                <a:solidFill>
                  <a:srgbClr val="0070C0"/>
                </a:solidFill>
                <a:latin typeface="Broadway" pitchFamily="82"/>
              </a:rPr>
              <a:t>!</a:t>
            </a:r>
            <a:endParaRPr lang="fr-FR" sz="1200" b="0" i="0" u="none" strike="noStrike" kern="1200" cap="none" spc="0" baseline="0" dirty="0">
              <a:solidFill>
                <a:srgbClr val="0070C0"/>
              </a:solidFill>
              <a:uFillTx/>
              <a:latin typeface="Broadway" pitchFamily="82"/>
            </a:endParaRPr>
          </a:p>
        </p:txBody>
      </p:sp>
      <p:sp>
        <p:nvSpPr>
          <p:cNvPr id="22" name="ZoneTexte 50"/>
          <p:cNvSpPr txBox="1"/>
          <p:nvPr/>
        </p:nvSpPr>
        <p:spPr>
          <a:xfrm>
            <a:off x="1" y="4120068"/>
            <a:ext cx="3743660" cy="1015663"/>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smtClean="0">
                <a:solidFill>
                  <a:srgbClr val="000000"/>
                </a:solidFill>
                <a:uFillTx/>
                <a:latin typeface="Batang" pitchFamily="18" charset="-127"/>
                <a:ea typeface="Batang" pitchFamily="18" charset="-127"/>
              </a:rPr>
              <a:t>Nous recensons bon nombres de </a:t>
            </a:r>
            <a:r>
              <a:rPr lang="fr-FR" sz="1000" dirty="0" smtClean="0">
                <a:solidFill>
                  <a:srgbClr val="000000"/>
                </a:solidFill>
                <a:latin typeface="Batang" pitchFamily="18" charset="-127"/>
                <a:ea typeface="Batang" pitchFamily="18" charset="-127"/>
              </a:rPr>
              <a:t>disfonctionnements </a:t>
            </a:r>
            <a:r>
              <a:rPr lang="fr-FR" sz="1000" b="0" i="0" u="none" strike="noStrike" kern="1200" cap="none" spc="0" dirty="0" smtClean="0">
                <a:solidFill>
                  <a:srgbClr val="000000"/>
                </a:solidFill>
                <a:uFillTx/>
                <a:latin typeface="Batang" pitchFamily="18" charset="-127"/>
                <a:ea typeface="Batang" pitchFamily="18" charset="-127"/>
              </a:rPr>
              <a:t>avec d’HARMONIE MUTUELLE</a:t>
            </a:r>
            <a:r>
              <a:rPr lang="fr-FR" sz="1000" dirty="0" smtClean="0">
                <a:solidFill>
                  <a:srgbClr val="000000"/>
                </a:solidFill>
                <a:latin typeface="Batang" pitchFamily="18" charset="-127"/>
                <a:ea typeface="Batang" pitchFamily="18" charset="-127"/>
              </a:rPr>
              <a:t>. </a:t>
            </a:r>
            <a:r>
              <a:rPr lang="fr-FR" sz="1000" b="0" i="0" u="none" strike="noStrike" kern="1200" cap="none" spc="0" dirty="0" smtClean="0">
                <a:solidFill>
                  <a:srgbClr val="000000"/>
                </a:solidFill>
                <a:uFillTx/>
                <a:latin typeface="Batang" pitchFamily="18" charset="-127"/>
                <a:ea typeface="Batang" pitchFamily="18" charset="-127"/>
              </a:rPr>
              <a:t>Si tel est votre cas, que vous rencontrez des difficultés sur les prestations de santé : faites le nous savoir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dirty="0" smtClean="0">
                <a:solidFill>
                  <a:srgbClr val="000000"/>
                </a:solidFill>
                <a:latin typeface="Batang" pitchFamily="18" charset="-127"/>
                <a:ea typeface="Batang" pitchFamily="18" charset="-127"/>
              </a:rPr>
              <a:t>Vos représentants CGT remonteront ces informations au niveau groupe.</a:t>
            </a:r>
            <a:endParaRPr lang="fr-FR" sz="1000" b="0" i="0" u="none" strike="noStrike" kern="1200" cap="none" spc="0" dirty="0" smtClean="0">
              <a:solidFill>
                <a:srgbClr val="000000"/>
              </a:solidFill>
              <a:uFillTx/>
              <a:latin typeface="Batang" pitchFamily="18" charset="-127"/>
              <a:ea typeface="Batang" pitchFamily="18" charset="-127"/>
            </a:endParaRPr>
          </a:p>
        </p:txBody>
      </p:sp>
      <p:pic>
        <p:nvPicPr>
          <p:cNvPr id="28" name="Picture 7"/>
          <p:cNvPicPr>
            <a:picLocks noChangeAspect="1" noChangeArrowheads="1"/>
          </p:cNvPicPr>
          <p:nvPr/>
        </p:nvPicPr>
        <p:blipFill>
          <a:blip r:embed="rId14" cstate="print"/>
          <a:srcRect/>
          <a:stretch>
            <a:fillRect/>
          </a:stretch>
        </p:blipFill>
        <p:spPr bwMode="auto">
          <a:xfrm>
            <a:off x="3783375" y="4270785"/>
            <a:ext cx="702563" cy="768303"/>
          </a:xfrm>
          <a:prstGeom prst="rect">
            <a:avLst/>
          </a:prstGeom>
          <a:noFill/>
          <a:ln w="9525">
            <a:noFill/>
            <a:miter lim="800000"/>
            <a:headEnd/>
            <a:tailEnd/>
          </a:ln>
        </p:spPr>
      </p:pic>
      <p:sp>
        <p:nvSpPr>
          <p:cNvPr id="31" name="ZoneTexte 30"/>
          <p:cNvSpPr txBox="1"/>
          <p:nvPr/>
        </p:nvSpPr>
        <p:spPr>
          <a:xfrm>
            <a:off x="3722149" y="3754421"/>
            <a:ext cx="1086523" cy="215444"/>
          </a:xfrm>
          <a:prstGeom prst="rect">
            <a:avLst/>
          </a:prstGeom>
          <a:noFill/>
        </p:spPr>
        <p:txBody>
          <a:bodyPr wrap="square" rtlCol="0">
            <a:spAutoFit/>
          </a:bodyPr>
          <a:lstStyle/>
          <a:p>
            <a:r>
              <a:rPr lang="fr-FR" sz="800" dirty="0" smtClean="0"/>
              <a:t>*Chat en espagnol</a:t>
            </a:r>
            <a:endParaRPr lang="fr-FR" sz="80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93522" y="43032"/>
            <a:ext cx="10099522"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 name="ZoneTexte 28"/>
          <p:cNvSpPr txBox="1"/>
          <p:nvPr/>
        </p:nvSpPr>
        <p:spPr>
          <a:xfrm>
            <a:off x="5086350" y="361950"/>
            <a:ext cx="4438649" cy="276999"/>
          </a:xfrm>
          <a:prstGeom prst="rect">
            <a:avLst/>
          </a:prstGeom>
          <a:noFill/>
        </p:spPr>
        <p:txBody>
          <a:bodyPr wrap="square" rtlCol="0">
            <a:spAutoFit/>
          </a:bodyPr>
          <a:lstStyle/>
          <a:p>
            <a:pPr algn="just"/>
            <a:r>
              <a:rPr lang="fr-FR" sz="1200" dirty="0" smtClean="0"/>
              <a:t>	</a:t>
            </a:r>
          </a:p>
        </p:txBody>
      </p:sp>
      <p:sp>
        <p:nvSpPr>
          <p:cNvPr id="32" name="ZoneTexte 52"/>
          <p:cNvSpPr txBox="1"/>
          <p:nvPr/>
        </p:nvSpPr>
        <p:spPr>
          <a:xfrm>
            <a:off x="352425" y="4505326"/>
            <a:ext cx="4486275" cy="1200329"/>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smtClean="0">
                <a:solidFill>
                  <a:srgbClr val="000000"/>
                </a:solidFill>
                <a:uFillTx/>
                <a:latin typeface="Calibri"/>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kern="0" dirty="0" smtClean="0">
                <a:solidFill>
                  <a:srgbClr val="000000"/>
                </a:solidFill>
                <a:latin typeface="Calibri"/>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kern="0" dirty="0" smtClean="0">
              <a:solidFill>
                <a:srgbClr val="000000"/>
              </a:solidFill>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kern="0" dirty="0" smtClean="0">
              <a:solidFill>
                <a:srgbClr val="000000"/>
              </a:solidFill>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kern="0" dirty="0" smtClean="0">
              <a:solidFill>
                <a:srgbClr val="000000"/>
              </a:solidFill>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kern="0" dirty="0">
              <a:solidFill>
                <a:srgbClr val="000000"/>
              </a:solidFill>
              <a:latin typeface="Calibri"/>
            </a:endParaRPr>
          </a:p>
        </p:txBody>
      </p:sp>
      <p:sp>
        <p:nvSpPr>
          <p:cNvPr id="15" name="ZoneTexte 14"/>
          <p:cNvSpPr txBox="1"/>
          <p:nvPr/>
        </p:nvSpPr>
        <p:spPr>
          <a:xfrm>
            <a:off x="397395" y="5506856"/>
            <a:ext cx="4333875" cy="461665"/>
          </a:xfrm>
          <a:prstGeom prst="rect">
            <a:avLst/>
          </a:prstGeom>
          <a:noFill/>
        </p:spPr>
        <p:txBody>
          <a:bodyPr wrap="square" rtlCol="0">
            <a:spAutoFit/>
          </a:bodyPr>
          <a:lstStyle/>
          <a:p>
            <a:endParaRPr lang="fr-FR" dirty="0"/>
          </a:p>
        </p:txBody>
      </p:sp>
      <p:sp>
        <p:nvSpPr>
          <p:cNvPr id="23" name="Rectangle 22"/>
          <p:cNvSpPr/>
          <p:nvPr/>
        </p:nvSpPr>
        <p:spPr>
          <a:xfrm>
            <a:off x="285750" y="276227"/>
            <a:ext cx="4076700" cy="830997"/>
          </a:xfrm>
          <a:prstGeom prst="rect">
            <a:avLst/>
          </a:prstGeom>
        </p:spPr>
        <p:txBody>
          <a:bodyPr wrap="square">
            <a:spAutoFit/>
          </a:bodyPr>
          <a:lstStyle/>
          <a:p>
            <a:endParaRPr lang="fr-FR" b="1" dirty="0" smtClean="0"/>
          </a:p>
          <a:p>
            <a:r>
              <a:rPr lang="fr-FR" b="1" dirty="0" smtClean="0"/>
              <a:t> </a:t>
            </a:r>
          </a:p>
        </p:txBody>
      </p:sp>
      <p:sp>
        <p:nvSpPr>
          <p:cNvPr id="10" name="ZoneTexte 9"/>
          <p:cNvSpPr txBox="1"/>
          <p:nvPr/>
        </p:nvSpPr>
        <p:spPr>
          <a:xfrm>
            <a:off x="1409251" y="323074"/>
            <a:ext cx="3291842" cy="1184940"/>
          </a:xfrm>
          <a:prstGeom prst="rect">
            <a:avLst/>
          </a:prstGeom>
          <a:noFill/>
        </p:spPr>
        <p:txBody>
          <a:bodyPr wrap="square" rtlCol="0">
            <a:spAutoFit/>
          </a:bodyPr>
          <a:lstStyle/>
          <a:p>
            <a:r>
              <a:rPr lang="fr-FR" sz="1100" dirty="0" smtClean="0">
                <a:latin typeface="Bauhaus 93" pitchFamily="82" charset="0"/>
              </a:rPr>
              <a:t>LES SALARIÉS SONT MIS AU REGIME MAIS LES ACTIONNAIRES QUANT A EUX…</a:t>
            </a:r>
          </a:p>
          <a:p>
            <a:r>
              <a:rPr lang="fr-FR" sz="1100" dirty="0" smtClean="0"/>
              <a:t> </a:t>
            </a:r>
            <a:r>
              <a:rPr lang="fr-FR" sz="1100" dirty="0" smtClean="0">
                <a:latin typeface="Arial" pitchFamily="34" charset="0"/>
                <a:cs typeface="Arial" pitchFamily="34" charset="0"/>
              </a:rPr>
              <a:t>* </a:t>
            </a:r>
            <a:r>
              <a:rPr lang="fr-FR" sz="1100" b="1" dirty="0" smtClean="0">
                <a:latin typeface="Arial" pitchFamily="34" charset="0"/>
                <a:cs typeface="Arial" pitchFamily="34" charset="0"/>
              </a:rPr>
              <a:t>12 000 </a:t>
            </a:r>
            <a:r>
              <a:rPr lang="fr-FR" sz="1100" b="1" dirty="0" err="1" smtClean="0">
                <a:latin typeface="Arial" pitchFamily="34" charset="0"/>
                <a:cs typeface="Arial" pitchFamily="34" charset="0"/>
              </a:rPr>
              <a:t>000</a:t>
            </a:r>
            <a:r>
              <a:rPr lang="fr-FR" sz="1100" b="1" dirty="0" smtClean="0">
                <a:latin typeface="Arial" pitchFamily="34" charset="0"/>
                <a:cs typeface="Arial" pitchFamily="34" charset="0"/>
              </a:rPr>
              <a:t> </a:t>
            </a:r>
            <a:r>
              <a:rPr lang="fr-FR" sz="1100" b="1" dirty="0" err="1" smtClean="0">
                <a:latin typeface="Arial" pitchFamily="34" charset="0"/>
                <a:cs typeface="Arial" pitchFamily="34" charset="0"/>
              </a:rPr>
              <a:t>000</a:t>
            </a:r>
            <a:r>
              <a:rPr lang="fr-FR" sz="1100" b="1" dirty="0" smtClean="0">
                <a:latin typeface="Arial" pitchFamily="34" charset="0"/>
                <a:cs typeface="Arial" pitchFamily="34" charset="0"/>
              </a:rPr>
              <a:t> $ </a:t>
            </a:r>
            <a:r>
              <a:rPr lang="fr-FR" sz="900" dirty="0" smtClean="0">
                <a:latin typeface="Arial" pitchFamily="34" charset="0"/>
                <a:cs typeface="Arial" pitchFamily="34" charset="0"/>
              </a:rPr>
              <a:t>de bénéfices pour 2014 </a:t>
            </a:r>
            <a:r>
              <a:rPr lang="fr-FR" sz="900" i="1" dirty="0" smtClean="0">
                <a:latin typeface="Arial" pitchFamily="34" charset="0"/>
                <a:cs typeface="Arial" pitchFamily="34" charset="0"/>
              </a:rPr>
              <a:t>(Eh oui, ça fait beaucoup de zéros !)</a:t>
            </a:r>
          </a:p>
          <a:p>
            <a:r>
              <a:rPr lang="fr-FR" sz="900" dirty="0" smtClean="0">
                <a:latin typeface="Arial" pitchFamily="34" charset="0"/>
                <a:cs typeface="Arial" pitchFamily="34" charset="0"/>
              </a:rPr>
              <a:t>* </a:t>
            </a:r>
            <a:r>
              <a:rPr lang="fr-FR" sz="1100" b="1" dirty="0" smtClean="0">
                <a:latin typeface="Arial" pitchFamily="34" charset="0"/>
                <a:cs typeface="Arial" pitchFamily="34" charset="0"/>
              </a:rPr>
              <a:t>7 000 </a:t>
            </a:r>
            <a:r>
              <a:rPr lang="fr-FR" sz="1100" b="1" dirty="0" err="1" smtClean="0">
                <a:latin typeface="Arial" pitchFamily="34" charset="0"/>
                <a:cs typeface="Arial" pitchFamily="34" charset="0"/>
              </a:rPr>
              <a:t>000</a:t>
            </a:r>
            <a:r>
              <a:rPr lang="fr-FR" sz="1100" b="1" dirty="0" smtClean="0">
                <a:latin typeface="Arial" pitchFamily="34" charset="0"/>
                <a:cs typeface="Arial" pitchFamily="34" charset="0"/>
              </a:rPr>
              <a:t> </a:t>
            </a:r>
            <a:r>
              <a:rPr lang="fr-FR" sz="1100" b="1" dirty="0" err="1" smtClean="0">
                <a:latin typeface="Arial" pitchFamily="34" charset="0"/>
                <a:cs typeface="Arial" pitchFamily="34" charset="0"/>
              </a:rPr>
              <a:t>000</a:t>
            </a:r>
            <a:r>
              <a:rPr lang="fr-FR" sz="1100" b="1" dirty="0" smtClean="0">
                <a:latin typeface="Arial" pitchFamily="34" charset="0"/>
                <a:cs typeface="Arial" pitchFamily="34" charset="0"/>
              </a:rPr>
              <a:t> $ </a:t>
            </a:r>
            <a:r>
              <a:rPr lang="fr-FR" sz="900" dirty="0" smtClean="0">
                <a:latin typeface="Arial" pitchFamily="34" charset="0"/>
                <a:cs typeface="Arial" pitchFamily="34" charset="0"/>
              </a:rPr>
              <a:t>de dividendes </a:t>
            </a:r>
            <a:r>
              <a:rPr lang="fr-FR" sz="900" i="1" dirty="0" smtClean="0">
                <a:latin typeface="Arial" pitchFamily="34" charset="0"/>
                <a:cs typeface="Arial" pitchFamily="34" charset="0"/>
              </a:rPr>
              <a:t>(reversés aux actionnaires. Ne cherchez pas, vous n’en toucherez rien !) </a:t>
            </a:r>
          </a:p>
          <a:p>
            <a:r>
              <a:rPr lang="fr-FR" sz="900" dirty="0" smtClean="0">
                <a:latin typeface="Arial" pitchFamily="34" charset="0"/>
                <a:cs typeface="Arial" pitchFamily="34" charset="0"/>
              </a:rPr>
              <a:t>* </a:t>
            </a:r>
            <a:r>
              <a:rPr lang="fr-FR" sz="900" b="1" dirty="0" smtClean="0">
                <a:latin typeface="Arial" pitchFamily="34" charset="0"/>
                <a:cs typeface="Arial" pitchFamily="34" charset="0"/>
              </a:rPr>
              <a:t>2000 postes supprimés </a:t>
            </a:r>
            <a:r>
              <a:rPr lang="fr-FR" sz="900" i="1" dirty="0" smtClean="0">
                <a:latin typeface="Arial" pitchFamily="34" charset="0"/>
                <a:cs typeface="Arial" pitchFamily="34" charset="0"/>
              </a:rPr>
              <a:t>(à qui le tour ?!)</a:t>
            </a:r>
            <a:endParaRPr lang="fr-FR" sz="900" dirty="0"/>
          </a:p>
        </p:txBody>
      </p:sp>
      <p:pic>
        <p:nvPicPr>
          <p:cNvPr id="11" name="Picture 5"/>
          <p:cNvPicPr>
            <a:picLocks noChangeAspect="1" noChangeArrowheads="1"/>
          </p:cNvPicPr>
          <p:nvPr/>
        </p:nvPicPr>
        <p:blipFill>
          <a:blip r:embed="rId3" cstate="print"/>
          <a:srcRect/>
          <a:stretch>
            <a:fillRect/>
          </a:stretch>
        </p:blipFill>
        <p:spPr bwMode="auto">
          <a:xfrm>
            <a:off x="133434" y="337490"/>
            <a:ext cx="1265059" cy="1236946"/>
          </a:xfrm>
          <a:prstGeom prst="rect">
            <a:avLst/>
          </a:prstGeom>
          <a:noFill/>
          <a:ln w="9525">
            <a:noFill/>
            <a:miter lim="800000"/>
            <a:headEnd/>
            <a:tailEnd/>
          </a:ln>
        </p:spPr>
      </p:pic>
      <p:sp>
        <p:nvSpPr>
          <p:cNvPr id="16" name="ZoneTexte 15"/>
          <p:cNvSpPr txBox="1"/>
          <p:nvPr/>
        </p:nvSpPr>
        <p:spPr>
          <a:xfrm>
            <a:off x="5131398" y="3693327"/>
            <a:ext cx="4475181" cy="2908489"/>
          </a:xfrm>
          <a:prstGeom prst="rect">
            <a:avLst/>
          </a:prstGeom>
          <a:solidFill>
            <a:srgbClr val="CCFFFF"/>
          </a:solidFill>
        </p:spPr>
        <p:txBody>
          <a:bodyPr wrap="square" rtlCol="0">
            <a:spAutoFit/>
          </a:bodyPr>
          <a:lstStyle/>
          <a:p>
            <a:pPr algn="ctr"/>
            <a:r>
              <a:rPr lang="fr-FR" sz="1600" b="1" dirty="0" smtClean="0">
                <a:solidFill>
                  <a:srgbClr val="FF0000"/>
                </a:solidFill>
                <a:latin typeface="Showcard Gothic" pitchFamily="82" charset="0"/>
                <a:cs typeface="Arial" pitchFamily="34" charset="0"/>
              </a:rPr>
              <a:t>NON MAIS CHAT VA PAS !!!!</a:t>
            </a:r>
          </a:p>
          <a:p>
            <a:pPr algn="ctr"/>
            <a:endParaRPr lang="fr-FR" sz="1100" b="1" dirty="0" smtClean="0">
              <a:solidFill>
                <a:srgbClr val="FF0000"/>
              </a:solidFill>
              <a:latin typeface="Arial" pitchFamily="34" charset="0"/>
              <a:cs typeface="Arial" pitchFamily="34" charset="0"/>
            </a:endParaRPr>
          </a:p>
          <a:p>
            <a:pPr algn="just"/>
            <a:r>
              <a:rPr lang="fr-FR" sz="1200" dirty="0" smtClean="0">
                <a:latin typeface="+mj-lt"/>
                <a:cs typeface="Arial" pitchFamily="34" charset="0"/>
              </a:rPr>
              <a:t>Depuis plusieurs semaines, la </a:t>
            </a:r>
          </a:p>
          <a:p>
            <a:pPr algn="just"/>
            <a:r>
              <a:rPr lang="fr-FR" sz="1200" dirty="0" smtClean="0">
                <a:latin typeface="+mj-lt"/>
                <a:cs typeface="Arial" pitchFamily="34" charset="0"/>
              </a:rPr>
              <a:t>direction du Groupe  use de sa </a:t>
            </a:r>
          </a:p>
          <a:p>
            <a:pPr algn="just"/>
            <a:r>
              <a:rPr lang="fr-FR" sz="1200" dirty="0" smtClean="0">
                <a:latin typeface="+mj-lt"/>
                <a:cs typeface="Arial" pitchFamily="34" charset="0"/>
              </a:rPr>
              <a:t>« liberté d’expression » dans  la </a:t>
            </a:r>
          </a:p>
          <a:p>
            <a:pPr algn="just"/>
            <a:r>
              <a:rPr lang="fr-FR" sz="1200" dirty="0" smtClean="0">
                <a:latin typeface="+mj-lt"/>
                <a:cs typeface="Arial" pitchFamily="34" charset="0"/>
              </a:rPr>
              <a:t>presse .</a:t>
            </a:r>
          </a:p>
          <a:p>
            <a:pPr algn="just"/>
            <a:r>
              <a:rPr lang="fr-FR" sz="1200" dirty="0" smtClean="0">
                <a:latin typeface="+mj-lt"/>
                <a:cs typeface="Arial" pitchFamily="34" charset="0"/>
              </a:rPr>
              <a:t>Telle une équilibriste, elle flirte avec le délit d’entrave vis-à-vis des instances  représentatives du personnel. </a:t>
            </a:r>
          </a:p>
          <a:p>
            <a:pPr algn="just"/>
            <a:r>
              <a:rPr lang="fr-FR" sz="1200" dirty="0" smtClean="0">
                <a:latin typeface="+mj-lt"/>
                <a:cs typeface="Arial" pitchFamily="34" charset="0"/>
              </a:rPr>
              <a:t>Nous pouvons ainsi y lire que TOTAL aurait fait part de son intention de stopper complètement ses activités de raffinage sur le site de La Mède – Marseille. </a:t>
            </a:r>
          </a:p>
          <a:p>
            <a:r>
              <a:rPr lang="fr-FR" sz="1200" b="1" dirty="0" smtClean="0">
                <a:latin typeface="+mj-lt"/>
                <a:cs typeface="Arial" pitchFamily="34" charset="0"/>
              </a:rPr>
              <a:t>CQFD : comment préparer les esprits au mépris des lois et des salariés ! </a:t>
            </a:r>
            <a:r>
              <a:rPr lang="fr-FR" sz="1200" b="1" dirty="0" smtClean="0">
                <a:cs typeface="Arial" pitchFamily="34" charset="0"/>
              </a:rPr>
              <a:t>LA PREUVE EN IMAGE  sur :</a:t>
            </a:r>
          </a:p>
          <a:p>
            <a:r>
              <a:rPr lang="fr-FR" sz="1200" b="1" dirty="0" smtClean="0">
                <a:cs typeface="Arial" pitchFamily="34" charset="0"/>
              </a:rPr>
              <a:t>http://www.plusbelleslesluttes.org/?1ere-mobilisation-des-salaries-de</a:t>
            </a:r>
            <a:endParaRPr lang="fr-FR" sz="1200" b="1" dirty="0">
              <a:latin typeface="+mj-lt"/>
              <a:cs typeface="Arial" pitchFamily="34" charset="0"/>
            </a:endParaRPr>
          </a:p>
        </p:txBody>
      </p:sp>
      <p:pic>
        <p:nvPicPr>
          <p:cNvPr id="22" name="Picture 6"/>
          <p:cNvPicPr>
            <a:picLocks noChangeAspect="1" noChangeArrowheads="1"/>
          </p:cNvPicPr>
          <p:nvPr/>
        </p:nvPicPr>
        <p:blipFill>
          <a:blip r:embed="rId4" cstate="print"/>
          <a:srcRect/>
          <a:stretch>
            <a:fillRect/>
          </a:stretch>
        </p:blipFill>
        <p:spPr bwMode="auto">
          <a:xfrm>
            <a:off x="7501587" y="4017415"/>
            <a:ext cx="1761067" cy="789962"/>
          </a:xfrm>
          <a:prstGeom prst="rect">
            <a:avLst/>
          </a:prstGeom>
          <a:noFill/>
          <a:ln w="9525">
            <a:noFill/>
            <a:miter lim="800000"/>
            <a:headEnd/>
            <a:tailEnd/>
          </a:ln>
        </p:spPr>
      </p:pic>
      <p:grpSp>
        <p:nvGrpSpPr>
          <p:cNvPr id="31" name="Groupe 30"/>
          <p:cNvGrpSpPr/>
          <p:nvPr/>
        </p:nvGrpSpPr>
        <p:grpSpPr>
          <a:xfrm>
            <a:off x="5075202" y="344590"/>
            <a:ext cx="2433631" cy="3341576"/>
            <a:chOff x="5075202" y="269284"/>
            <a:chExt cx="2433631" cy="3341576"/>
          </a:xfrm>
          <a:solidFill>
            <a:schemeClr val="bg1"/>
          </a:solidFill>
          <a:effectLst/>
        </p:grpSpPr>
        <p:sp>
          <p:nvSpPr>
            <p:cNvPr id="33" name="ZoneTexte 32"/>
            <p:cNvSpPr txBox="1"/>
            <p:nvPr/>
          </p:nvSpPr>
          <p:spPr>
            <a:xfrm>
              <a:off x="5075202" y="623093"/>
              <a:ext cx="2433631" cy="677108"/>
            </a:xfrm>
            <a:prstGeom prst="rect">
              <a:avLst/>
            </a:prstGeom>
            <a:grpFill/>
          </p:spPr>
          <p:txBody>
            <a:bodyPr wrap="square" rtlCol="0">
              <a:spAutoFit/>
            </a:bodyPr>
            <a:lstStyle/>
            <a:p>
              <a:pPr algn="ctr">
                <a:spcBef>
                  <a:spcPts val="0"/>
                </a:spcBef>
              </a:pPr>
              <a:r>
                <a:rPr lang="fr-FR" sz="1200" dirty="0" smtClean="0">
                  <a:solidFill>
                    <a:srgbClr val="0070C0"/>
                  </a:solidFill>
                  <a:latin typeface="Comic Sans MS" pitchFamily="66" charset="0"/>
                  <a:cs typeface="Aparajita" pitchFamily="34" charset="0"/>
                </a:rPr>
                <a:t>fait le </a:t>
              </a:r>
              <a:r>
                <a:rPr lang="fr-FR" sz="1200" dirty="0" err="1" smtClean="0">
                  <a:solidFill>
                    <a:srgbClr val="0070C0"/>
                  </a:solidFill>
                  <a:latin typeface="Comic Sans MS" pitchFamily="66" charset="0"/>
                  <a:cs typeface="Aparajita" pitchFamily="34" charset="0"/>
                </a:rPr>
                <a:t>buzz</a:t>
              </a:r>
              <a:r>
                <a:rPr lang="fr-FR" sz="1200" dirty="0" smtClean="0">
                  <a:solidFill>
                    <a:srgbClr val="0070C0"/>
                  </a:solidFill>
                  <a:latin typeface="Comic Sans MS" pitchFamily="66" charset="0"/>
                  <a:cs typeface="Aparajita" pitchFamily="34" charset="0"/>
                </a:rPr>
                <a:t> auprès des salariés </a:t>
              </a:r>
              <a:r>
                <a:rPr lang="fr-FR" sz="1200" dirty="0" smtClean="0">
                  <a:solidFill>
                    <a:srgbClr val="FF0000"/>
                  </a:solidFill>
                  <a:latin typeface="Comic Sans MS" pitchFamily="66" charset="0"/>
                  <a:cs typeface="Aparajita" pitchFamily="34" charset="0"/>
                </a:rPr>
                <a:t>TOTAL de la Défense!</a:t>
              </a:r>
              <a:r>
                <a:rPr lang="fr-FR" sz="1200" dirty="0" smtClean="0">
                  <a:solidFill>
                    <a:srgbClr val="0070C0"/>
                  </a:solidFill>
                  <a:latin typeface="Comic Sans MS" pitchFamily="66" charset="0"/>
                  <a:cs typeface="Aparajita" pitchFamily="34" charset="0"/>
                </a:rPr>
                <a:t>            </a:t>
              </a:r>
              <a:r>
                <a:rPr lang="fr-FR" sz="1400" dirty="0" smtClean="0">
                  <a:solidFill>
                    <a:srgbClr val="0070C0"/>
                  </a:solidFill>
                  <a:latin typeface="Comic Sans MS" pitchFamily="66" charset="0"/>
                  <a:cs typeface="Aparajita" pitchFamily="34" charset="0"/>
                </a:rPr>
                <a:t>	</a:t>
              </a:r>
            </a:p>
          </p:txBody>
        </p:sp>
        <p:pic>
          <p:nvPicPr>
            <p:cNvPr id="34" name="Image 33" descr="defense92_fr-1.png"/>
            <p:cNvPicPr>
              <a:picLocks noChangeAspect="1"/>
            </p:cNvPicPr>
            <p:nvPr/>
          </p:nvPicPr>
          <p:blipFill>
            <a:blip r:embed="rId5" cstate="print"/>
            <a:stretch>
              <a:fillRect/>
            </a:stretch>
          </p:blipFill>
          <p:spPr>
            <a:xfrm>
              <a:off x="5461216" y="269284"/>
              <a:ext cx="1585609" cy="408294"/>
            </a:xfrm>
            <a:prstGeom prst="rect">
              <a:avLst/>
            </a:prstGeom>
            <a:grpFill/>
          </p:spPr>
        </p:pic>
        <p:sp>
          <p:nvSpPr>
            <p:cNvPr id="35" name="ZoneTexte 34"/>
            <p:cNvSpPr txBox="1"/>
            <p:nvPr/>
          </p:nvSpPr>
          <p:spPr>
            <a:xfrm>
              <a:off x="5077607" y="1056315"/>
              <a:ext cx="2409713" cy="2554545"/>
            </a:xfrm>
            <a:prstGeom prst="rect">
              <a:avLst/>
            </a:prstGeom>
            <a:grpFill/>
          </p:spPr>
          <p:txBody>
            <a:bodyPr wrap="square" rtlCol="0">
              <a:spAutoFit/>
            </a:bodyPr>
            <a:lstStyle/>
            <a:p>
              <a:pPr algn="just"/>
              <a:r>
                <a:rPr lang="fr-FR" sz="1000" b="1" i="1" dirty="0" smtClean="0"/>
                <a:t>« Total pourrait bien quitter La Défense ».</a:t>
              </a:r>
            </a:p>
            <a:p>
              <a:pPr algn="just"/>
              <a:r>
                <a:rPr lang="fr-FR" sz="1000" b="1" i="1" dirty="0" smtClean="0"/>
                <a:t>« Le géant pétrolier Total a confié au conseil indépendant en immobilier d’entreprise </a:t>
              </a:r>
              <a:r>
                <a:rPr lang="fr-FR" sz="1000" b="1" i="1" dirty="0" err="1" smtClean="0"/>
                <a:t>Mobilitis</a:t>
              </a:r>
              <a:r>
                <a:rPr lang="fr-FR" sz="1000" b="1" i="1" dirty="0" smtClean="0"/>
                <a:t>  son avenir immobilier dans le quartier de La Défense. L’entreprise qui étudie plusieurs pistes pourrait quitter le quartier d’affaires »</a:t>
              </a:r>
            </a:p>
            <a:p>
              <a:pPr algn="just"/>
              <a:r>
                <a:rPr lang="fr-FR" sz="1000" dirty="0" smtClean="0">
                  <a:latin typeface="Segoe UI" pitchFamily="34" charset="0"/>
                  <a:cs typeface="Segoe UI" pitchFamily="34" charset="0"/>
                </a:rPr>
                <a:t>Le site d’information Défense 92, a créé le </a:t>
              </a:r>
              <a:r>
                <a:rPr lang="fr-FR" sz="1000" dirty="0" err="1" smtClean="0">
                  <a:latin typeface="Segoe UI" pitchFamily="34" charset="0"/>
                  <a:cs typeface="Segoe UI" pitchFamily="34" charset="0"/>
                </a:rPr>
                <a:t>buzz</a:t>
              </a:r>
              <a:r>
                <a:rPr lang="fr-FR" sz="1000" dirty="0" smtClean="0">
                  <a:latin typeface="Segoe UI" pitchFamily="34" charset="0"/>
                  <a:cs typeface="Segoe UI" pitchFamily="34" charset="0"/>
                </a:rPr>
                <a:t> en diffusant cette information. </a:t>
              </a:r>
            </a:p>
            <a:p>
              <a:pPr algn="just"/>
              <a:r>
                <a:rPr lang="fr-FR" sz="1000" dirty="0" smtClean="0">
                  <a:latin typeface="Segoe UI" pitchFamily="34" charset="0"/>
                  <a:cs typeface="Segoe UI" pitchFamily="34" charset="0"/>
                </a:rPr>
                <a:t>La Direction s’est empressée de démentir mais par le passé elle avait aussi démenti la vente de TIGF et de TOTAL GAZ … Alors qui croire ?</a:t>
              </a:r>
            </a:p>
            <a:p>
              <a:pPr algn="just"/>
              <a:r>
                <a:rPr lang="fr-FR" sz="1000" dirty="0" smtClean="0">
                  <a:latin typeface="Segoe UI" pitchFamily="34" charset="0"/>
                  <a:cs typeface="Segoe UI" pitchFamily="34" charset="0"/>
                </a:rPr>
                <a:t>Les salariés dans l’expectative s’inquiètent et on les comprends. </a:t>
              </a:r>
            </a:p>
          </p:txBody>
        </p:sp>
      </p:grpSp>
      <p:sp>
        <p:nvSpPr>
          <p:cNvPr id="27" name="Rectangle 26"/>
          <p:cNvSpPr/>
          <p:nvPr/>
        </p:nvSpPr>
        <p:spPr>
          <a:xfrm>
            <a:off x="96816" y="3845438"/>
            <a:ext cx="4679579" cy="2723823"/>
          </a:xfrm>
          <a:prstGeom prst="rect">
            <a:avLst/>
          </a:prstGeom>
          <a:solidFill>
            <a:srgbClr val="FFFF99"/>
          </a:solidFill>
          <a:ln>
            <a:solidFill>
              <a:srgbClr val="FFFF66"/>
            </a:solidFill>
          </a:ln>
        </p:spPr>
        <p:txBody>
          <a:bodyPr wrap="square">
            <a:spAutoFit/>
          </a:bodyPr>
          <a:lstStyle/>
          <a:p>
            <a:pPr algn="ctr"/>
            <a:r>
              <a:rPr lang="fr-FR" sz="1800" b="1" dirty="0" smtClean="0">
                <a:solidFill>
                  <a:srgbClr val="7030A0"/>
                </a:solidFill>
                <a:latin typeface="Showcard Gothic" pitchFamily="82" charset="0"/>
              </a:rPr>
              <a:t>CHAT’LENDRIER NEW LOOK</a:t>
            </a:r>
          </a:p>
          <a:p>
            <a:pPr algn="just"/>
            <a:endParaRPr lang="fr-FR" sz="800" b="1" dirty="0" smtClean="0">
              <a:solidFill>
                <a:srgbClr val="7030A0"/>
              </a:solidFill>
            </a:endParaRPr>
          </a:p>
          <a:p>
            <a:pPr algn="just"/>
            <a:r>
              <a:rPr lang="fr-FR" sz="1200" b="1" dirty="0" smtClean="0">
                <a:solidFill>
                  <a:srgbClr val="7030A0"/>
                </a:solidFill>
              </a:rPr>
              <a:t>En avant première, le chat a décidé de vous dévoiler le projet du calendrier 2016. </a:t>
            </a:r>
            <a:r>
              <a:rPr lang="fr-FR" sz="1100" dirty="0" smtClean="0"/>
              <a:t>Celui de 2015, déjà bien vide, n’était en effet qu’un première étape, car l’année prochaine :</a:t>
            </a:r>
          </a:p>
          <a:p>
            <a:pPr algn="just">
              <a:buFont typeface="Arial" pitchFamily="34" charset="0"/>
              <a:buChar char="•"/>
            </a:pPr>
            <a:r>
              <a:rPr lang="fr-FR" sz="1100" b="1" dirty="0" smtClean="0"/>
              <a:t> L’année</a:t>
            </a:r>
            <a:r>
              <a:rPr lang="fr-FR" sz="1100" dirty="0" smtClean="0"/>
              <a:t> ne sera plus indiquée (utilisation perpétuelle)</a:t>
            </a:r>
          </a:p>
          <a:p>
            <a:pPr algn="just">
              <a:buFont typeface="Arial" pitchFamily="34" charset="0"/>
              <a:buChar char="•"/>
            </a:pPr>
            <a:r>
              <a:rPr lang="fr-FR" sz="1100" dirty="0" smtClean="0"/>
              <a:t> </a:t>
            </a:r>
            <a:r>
              <a:rPr lang="fr-FR" sz="1100" b="1" dirty="0" smtClean="0"/>
              <a:t>Les mois </a:t>
            </a:r>
            <a:r>
              <a:rPr lang="fr-FR" sz="1100" dirty="0" smtClean="0"/>
              <a:t>ne seront plus mentionnés (adapté à toutes les langues).</a:t>
            </a:r>
          </a:p>
          <a:p>
            <a:pPr algn="just">
              <a:buFont typeface="Arial" pitchFamily="34" charset="0"/>
              <a:buChar char="•"/>
            </a:pPr>
            <a:r>
              <a:rPr lang="fr-FR" sz="1100" dirty="0" smtClean="0"/>
              <a:t> </a:t>
            </a:r>
            <a:r>
              <a:rPr lang="fr-FR" sz="1100" b="1" dirty="0" smtClean="0"/>
              <a:t>les weekends</a:t>
            </a:r>
            <a:r>
              <a:rPr lang="fr-FR" sz="1100" dirty="0" smtClean="0"/>
              <a:t> ne seront plus formalisés, sans doute pour être en accord avec la loi </a:t>
            </a:r>
            <a:r>
              <a:rPr lang="fr-FR" sz="1100" dirty="0" err="1" smtClean="0"/>
              <a:t>Macron</a:t>
            </a:r>
            <a:r>
              <a:rPr lang="fr-FR" sz="1100" dirty="0" smtClean="0"/>
              <a:t> sur le travail dominical !</a:t>
            </a:r>
          </a:p>
          <a:p>
            <a:pPr algn="just">
              <a:buFont typeface="Arial" pitchFamily="34" charset="0"/>
              <a:buChar char="•"/>
            </a:pPr>
            <a:endParaRPr lang="fr-FR" sz="1100" dirty="0" smtClean="0"/>
          </a:p>
          <a:p>
            <a:pPr algn="just">
              <a:buFont typeface="Arial" pitchFamily="34" charset="0"/>
              <a:buChar char="•"/>
            </a:pPr>
            <a:endParaRPr lang="fr-FR" sz="1100" dirty="0" smtClean="0"/>
          </a:p>
          <a:p>
            <a:pPr algn="just">
              <a:buFont typeface="Arial" pitchFamily="34" charset="0"/>
              <a:buChar char="•"/>
            </a:pPr>
            <a:endParaRPr lang="fr-FR" sz="1100" dirty="0" smtClean="0"/>
          </a:p>
          <a:p>
            <a:pPr algn="just">
              <a:buFont typeface="Arial" pitchFamily="34" charset="0"/>
              <a:buChar char="•"/>
            </a:pPr>
            <a:endParaRPr lang="fr-FR" sz="1100" dirty="0" smtClean="0"/>
          </a:p>
          <a:p>
            <a:pPr algn="just">
              <a:buFont typeface="Arial" pitchFamily="34" charset="0"/>
              <a:buChar char="•"/>
            </a:pPr>
            <a:endParaRPr lang="fr-FR" sz="1100" dirty="0" smtClean="0"/>
          </a:p>
          <a:p>
            <a:pPr algn="just"/>
            <a:endParaRPr lang="fr-FR" sz="1100" dirty="0" smtClean="0"/>
          </a:p>
        </p:txBody>
      </p:sp>
      <p:grpSp>
        <p:nvGrpSpPr>
          <p:cNvPr id="30" name="Groupe 29"/>
          <p:cNvGrpSpPr>
            <a:grpSpLocks/>
          </p:cNvGrpSpPr>
          <p:nvPr/>
        </p:nvGrpSpPr>
        <p:grpSpPr bwMode="auto">
          <a:xfrm>
            <a:off x="3148527" y="5368067"/>
            <a:ext cx="1606350" cy="1139571"/>
            <a:chOff x="1290856" y="773805"/>
            <a:chExt cx="3983039" cy="2513012"/>
          </a:xfrm>
        </p:grpSpPr>
        <p:pic>
          <p:nvPicPr>
            <p:cNvPr id="36" name="Picture 12" descr="http://1.bp.blogspot.com/-OnsBe7JZjmc/T792jGGwo6I/AAAAAAAABDs/JHgaSDhBSqs/s1600/CALENDRIER.bmp"/>
            <p:cNvPicPr>
              <a:picLocks noChangeAspect="1" noChangeArrowheads="1"/>
            </p:cNvPicPr>
            <p:nvPr/>
          </p:nvPicPr>
          <p:blipFill>
            <a:blip r:embed="rId6" cstate="print"/>
            <a:srcRect l="2326" t="2618" r="2241" b="3093"/>
            <a:stretch>
              <a:fillRect/>
            </a:stretch>
          </p:blipFill>
          <p:spPr bwMode="auto">
            <a:xfrm>
              <a:off x="1290856" y="773805"/>
              <a:ext cx="3983039" cy="2513012"/>
            </a:xfrm>
            <a:prstGeom prst="rect">
              <a:avLst/>
            </a:prstGeom>
            <a:noFill/>
            <a:effectLst>
              <a:outerShdw blurRad="50800" dist="63500" dir="8100000" algn="tr" rotWithShape="0">
                <a:prstClr val="black">
                  <a:alpha val="40000"/>
                </a:prstClr>
              </a:outerShdw>
            </a:effectLst>
          </p:spPr>
        </p:pic>
        <p:sp>
          <p:nvSpPr>
            <p:cNvPr id="38" name="Rectangle 37"/>
            <p:cNvSpPr/>
            <p:nvPr/>
          </p:nvSpPr>
          <p:spPr bwMode="auto">
            <a:xfrm>
              <a:off x="1469317" y="1374418"/>
              <a:ext cx="3603012" cy="19043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smtClean="0">
                  <a:solidFill>
                    <a:schemeClr val="bg2">
                      <a:lumMod val="50000"/>
                    </a:schemeClr>
                  </a:solidFill>
                </a:rPr>
                <a:t>PROJET DE CALENDRIER  2016 </a:t>
              </a:r>
            </a:p>
            <a:p>
              <a:pPr algn="ctr">
                <a:defRPr/>
              </a:pPr>
              <a:r>
                <a:rPr lang="fr-FR" sz="900" dirty="0" smtClean="0">
                  <a:solidFill>
                    <a:schemeClr val="bg2">
                      <a:lumMod val="50000"/>
                    </a:schemeClr>
                  </a:solidFill>
                </a:rPr>
                <a:t>ET ANNEES SUIVANTES</a:t>
              </a:r>
              <a:endParaRPr lang="fr-FR" sz="900" dirty="0">
                <a:solidFill>
                  <a:schemeClr val="bg2">
                    <a:lumMod val="50000"/>
                  </a:schemeClr>
                </a:solidFill>
              </a:endParaRPr>
            </a:p>
          </p:txBody>
        </p:sp>
      </p:grpSp>
      <p:pic>
        <p:nvPicPr>
          <p:cNvPr id="39" name="Image 38" descr="Projet1.jpg"/>
          <p:cNvPicPr>
            <a:picLocks noChangeAspect="1"/>
          </p:cNvPicPr>
          <p:nvPr/>
        </p:nvPicPr>
        <p:blipFill>
          <a:blip r:embed="rId7" cstate="print"/>
          <a:stretch>
            <a:fillRect/>
          </a:stretch>
        </p:blipFill>
        <p:spPr>
          <a:xfrm>
            <a:off x="3230639" y="5442215"/>
            <a:ext cx="1438177" cy="270126"/>
          </a:xfrm>
          <a:prstGeom prst="rect">
            <a:avLst/>
          </a:prstGeom>
        </p:spPr>
      </p:pic>
      <p:pic>
        <p:nvPicPr>
          <p:cNvPr id="17" name="Picture 8"/>
          <p:cNvPicPr>
            <a:picLocks noChangeAspect="1" noChangeArrowheads="1"/>
          </p:cNvPicPr>
          <p:nvPr/>
        </p:nvPicPr>
        <p:blipFill>
          <a:blip r:embed="rId8" cstate="print"/>
          <a:srcRect/>
          <a:stretch>
            <a:fillRect/>
          </a:stretch>
        </p:blipFill>
        <p:spPr bwMode="auto">
          <a:xfrm rot="21305008">
            <a:off x="4153424" y="1496542"/>
            <a:ext cx="510412" cy="659795"/>
          </a:xfrm>
          <a:prstGeom prst="rect">
            <a:avLst/>
          </a:prstGeom>
          <a:noFill/>
          <a:ln w="9525">
            <a:noFill/>
            <a:miter lim="800000"/>
            <a:headEnd/>
            <a:tailEnd/>
          </a:ln>
        </p:spPr>
      </p:pic>
      <p:sp>
        <p:nvSpPr>
          <p:cNvPr id="41" name="ZoneTexte 40"/>
          <p:cNvSpPr txBox="1"/>
          <p:nvPr/>
        </p:nvSpPr>
        <p:spPr>
          <a:xfrm>
            <a:off x="182881" y="1645922"/>
            <a:ext cx="4507454" cy="2123658"/>
          </a:xfrm>
          <a:prstGeom prst="rect">
            <a:avLst/>
          </a:prstGeom>
          <a:noFill/>
          <a:ln>
            <a:solidFill>
              <a:srgbClr val="FF0000"/>
            </a:solidFill>
          </a:ln>
          <a:scene3d>
            <a:camera prst="orthographicFront"/>
            <a:lightRig rig="threePt" dir="t"/>
          </a:scene3d>
          <a:sp3d extrusionH="209550" contourW="107950">
            <a:extrusionClr>
              <a:srgbClr val="FF0000"/>
            </a:extrusionClr>
            <a:contourClr>
              <a:srgbClr val="FF0000"/>
            </a:contourClr>
          </a:sp3d>
        </p:spPr>
        <p:txBody>
          <a:bodyPr wrap="square" rtlCol="0">
            <a:spAutoFit/>
          </a:bodyPr>
          <a:lstStyle/>
          <a:p>
            <a:pPr algn="ctr"/>
            <a:r>
              <a:rPr lang="fr-FR" sz="1600" b="1" dirty="0" smtClean="0">
                <a:solidFill>
                  <a:srgbClr val="CC0000"/>
                </a:solidFill>
                <a:latin typeface="Comic Sans MS" pitchFamily="66" charset="0"/>
              </a:rPr>
              <a:t>CHAT ROGNE</a:t>
            </a:r>
          </a:p>
          <a:p>
            <a:pPr algn="ctr"/>
            <a:endParaRPr lang="fr-FR" sz="400" b="1" dirty="0" smtClean="0">
              <a:solidFill>
                <a:srgbClr val="CC0000"/>
              </a:solidFill>
              <a:latin typeface="Comic Sans MS" pitchFamily="66" charset="0"/>
            </a:endParaRPr>
          </a:p>
          <a:p>
            <a:pPr algn="just"/>
            <a:r>
              <a:rPr lang="fr-FR" sz="1000" dirty="0" smtClean="0">
                <a:solidFill>
                  <a:srgbClr val="CC0000"/>
                </a:solidFill>
                <a:latin typeface="Comic Sans MS" pitchFamily="66" charset="0"/>
              </a:rPr>
              <a:t>Combattre et réduire le chômage, permettre la création d’emplois en changeant de politique économique, préserver les droits et tous les régimes sociaux, garantir et promouvoir le service public, augmenter les salaires (secteurs public et privé), les retraites, les pensions et les minimas sociaux, constituent des priorités sociales, de surcroît en période de crise. </a:t>
            </a:r>
          </a:p>
          <a:p>
            <a:pPr algn="just"/>
            <a:r>
              <a:rPr lang="fr-FR" sz="1000" dirty="0" smtClean="0">
                <a:solidFill>
                  <a:srgbClr val="CC0000"/>
                </a:solidFill>
                <a:latin typeface="Comic Sans MS" pitchFamily="66" charset="0"/>
              </a:rPr>
              <a:t>Alors pour dire stop au  « pacte de responsabilité », à la rigueur budgétaire, à la réforme territoriale, aux nombreuses autres dispositions de la loi libérale « </a:t>
            </a:r>
            <a:r>
              <a:rPr lang="fr-FR" sz="1000" dirty="0" err="1" smtClean="0">
                <a:solidFill>
                  <a:srgbClr val="CC0000"/>
                </a:solidFill>
                <a:latin typeface="Comic Sans MS" pitchFamily="66" charset="0"/>
              </a:rPr>
              <a:t>Macron</a:t>
            </a:r>
            <a:r>
              <a:rPr lang="fr-FR" sz="1000" dirty="0" smtClean="0">
                <a:solidFill>
                  <a:srgbClr val="CC0000"/>
                </a:solidFill>
                <a:latin typeface="Comic Sans MS" pitchFamily="66" charset="0"/>
              </a:rPr>
              <a:t> » ainsi qu’aux décisions des pouvoirs publics et du patronat. </a:t>
            </a:r>
          </a:p>
          <a:p>
            <a:pPr algn="just"/>
            <a:r>
              <a:rPr lang="fr-FR" sz="1000" b="1" dirty="0" smtClean="0">
                <a:solidFill>
                  <a:srgbClr val="CC0000"/>
                </a:solidFill>
                <a:latin typeface="Comic Sans MS" pitchFamily="66" charset="0"/>
              </a:rPr>
              <a:t>ALORS </a:t>
            </a:r>
            <a:r>
              <a:rPr lang="fr-FR" sz="1000" dirty="0" smtClean="0">
                <a:solidFill>
                  <a:srgbClr val="CC0000"/>
                </a:solidFill>
                <a:latin typeface="Comic Sans MS" pitchFamily="66" charset="0"/>
              </a:rPr>
              <a:t> </a:t>
            </a:r>
            <a:r>
              <a:rPr lang="fr-FR" sz="1100" b="1" dirty="0" smtClean="0">
                <a:solidFill>
                  <a:srgbClr val="CC0000"/>
                </a:solidFill>
                <a:latin typeface="Comic Sans MS" pitchFamily="66" charset="0"/>
              </a:rPr>
              <a:t>LE 9 AVRIL : MOBILISONS NOUS !</a:t>
            </a:r>
            <a:endParaRPr lang="fr-FR" sz="1000" dirty="0">
              <a:solidFill>
                <a:srgbClr val="CC0000"/>
              </a:solidFill>
            </a:endParaRPr>
          </a:p>
        </p:txBody>
      </p:sp>
      <p:pic>
        <p:nvPicPr>
          <p:cNvPr id="18" name="Picture 9"/>
          <p:cNvPicPr>
            <a:picLocks noChangeAspect="1" noChangeArrowheads="1"/>
          </p:cNvPicPr>
          <p:nvPr/>
        </p:nvPicPr>
        <p:blipFill>
          <a:blip r:embed="rId9" cstate="print"/>
          <a:srcRect/>
          <a:stretch>
            <a:fillRect/>
          </a:stretch>
        </p:blipFill>
        <p:spPr bwMode="auto">
          <a:xfrm rot="21263011">
            <a:off x="4021185" y="1363432"/>
            <a:ext cx="380724" cy="297662"/>
          </a:xfrm>
          <a:prstGeom prst="rect">
            <a:avLst/>
          </a:prstGeom>
          <a:noFill/>
          <a:ln w="9525">
            <a:solidFill>
              <a:schemeClr val="tx1"/>
            </a:solidFill>
            <a:miter lim="800000"/>
            <a:headEnd/>
            <a:tailEnd/>
          </a:ln>
        </p:spPr>
      </p:pic>
      <p:pic>
        <p:nvPicPr>
          <p:cNvPr id="26" name="Image 25" descr="encadré4.jpg"/>
          <p:cNvPicPr>
            <a:picLocks noChangeAspect="1"/>
          </p:cNvPicPr>
          <p:nvPr/>
        </p:nvPicPr>
        <p:blipFill>
          <a:blip r:embed="rId10" cstate="print"/>
          <a:stretch>
            <a:fillRect/>
          </a:stretch>
        </p:blipFill>
        <p:spPr>
          <a:xfrm>
            <a:off x="7533341" y="322732"/>
            <a:ext cx="2089150" cy="3302597"/>
          </a:xfrm>
          <a:prstGeom prst="rect">
            <a:avLst/>
          </a:prstGeom>
        </p:spPr>
      </p:pic>
      <p:sp>
        <p:nvSpPr>
          <p:cNvPr id="28" name="ZoneTexte 27"/>
          <p:cNvSpPr txBox="1"/>
          <p:nvPr/>
        </p:nvSpPr>
        <p:spPr>
          <a:xfrm>
            <a:off x="7277168" y="358647"/>
            <a:ext cx="2631078" cy="584775"/>
          </a:xfrm>
          <a:prstGeom prst="rect">
            <a:avLst/>
          </a:prstGeom>
          <a:noFill/>
        </p:spPr>
        <p:txBody>
          <a:bodyPr wrap="square" rtlCol="0">
            <a:spAutoFit/>
          </a:bodyPr>
          <a:lstStyle/>
          <a:p>
            <a:pPr algn="ctr"/>
            <a:r>
              <a:rPr lang="fr-FR" sz="1600" b="1" dirty="0" smtClean="0">
                <a:solidFill>
                  <a:srgbClr val="C00000"/>
                </a:solidFill>
                <a:latin typeface="Abadi MT Condensed Extra Bold" panose="020B0A06030101010103" pitchFamily="34" charset="0"/>
              </a:rPr>
              <a:t>Châtiment sur </a:t>
            </a:r>
          </a:p>
          <a:p>
            <a:pPr algn="ctr"/>
            <a:r>
              <a:rPr lang="fr-FR" sz="1600" b="1" dirty="0" smtClean="0">
                <a:solidFill>
                  <a:srgbClr val="C00000"/>
                </a:solidFill>
                <a:latin typeface="Abadi MT Condensed Extra Bold" panose="020B0A06030101010103" pitchFamily="34" charset="0"/>
              </a:rPr>
              <a:t>les emplois !</a:t>
            </a:r>
          </a:p>
        </p:txBody>
      </p:sp>
      <p:sp>
        <p:nvSpPr>
          <p:cNvPr id="37" name="Rectangle 36"/>
          <p:cNvSpPr/>
          <p:nvPr/>
        </p:nvSpPr>
        <p:spPr>
          <a:xfrm>
            <a:off x="7609018" y="878149"/>
            <a:ext cx="1330588" cy="1631216"/>
          </a:xfrm>
          <a:prstGeom prst="rect">
            <a:avLst/>
          </a:prstGeom>
        </p:spPr>
        <p:txBody>
          <a:bodyPr wrap="square">
            <a:spAutoFit/>
          </a:bodyPr>
          <a:lstStyle/>
          <a:p>
            <a:r>
              <a:rPr lang="fr-FR" sz="1000" dirty="0" smtClean="0"/>
              <a:t>C’est la crise dans les métiers pétroliers :</a:t>
            </a:r>
          </a:p>
          <a:p>
            <a:r>
              <a:rPr lang="fr-FR" sz="1000" dirty="0" smtClean="0"/>
              <a:t>En ce début d’année, Schlumberger a annoncé  9000 suppressions d’emplois dans le monde, </a:t>
            </a:r>
            <a:r>
              <a:rPr lang="fr-FR" sz="1000" dirty="0" err="1" smtClean="0"/>
              <a:t>Halliburton</a:t>
            </a:r>
            <a:r>
              <a:rPr lang="fr-FR" sz="1000" dirty="0" smtClean="0"/>
              <a:t> 7000, BP  environ 300 emplois supprimés en</a:t>
            </a:r>
          </a:p>
        </p:txBody>
      </p:sp>
      <p:sp>
        <p:nvSpPr>
          <p:cNvPr id="40" name="ZoneTexte 39"/>
          <p:cNvSpPr txBox="1"/>
          <p:nvPr/>
        </p:nvSpPr>
        <p:spPr>
          <a:xfrm>
            <a:off x="7613425" y="2418108"/>
            <a:ext cx="1905000" cy="1015663"/>
          </a:xfrm>
          <a:prstGeom prst="rect">
            <a:avLst/>
          </a:prstGeom>
          <a:noFill/>
        </p:spPr>
        <p:txBody>
          <a:bodyPr wrap="square" rtlCol="0">
            <a:spAutoFit/>
          </a:bodyPr>
          <a:lstStyle/>
          <a:p>
            <a:pPr algn="just"/>
            <a:r>
              <a:rPr lang="fr-FR" sz="1000" dirty="0" smtClean="0"/>
              <a:t>mer du Nord, et Total a déjà annoncé 0 embauche en 2015! Aucun espoir donc pour les CDD en fin de contrat… </a:t>
            </a:r>
          </a:p>
          <a:p>
            <a:pPr algn="just"/>
            <a:r>
              <a:rPr lang="fr-FR" sz="1000" dirty="0" smtClean="0"/>
              <a:t>C’est pas demain que la croissance va repartir !</a:t>
            </a:r>
          </a:p>
        </p:txBody>
      </p:sp>
      <p:pic>
        <p:nvPicPr>
          <p:cNvPr id="42" name="Picture 2" descr="http://www.deesnay.com/sph/dictons/img/chatbotte.gif"/>
          <p:cNvPicPr>
            <a:picLocks noChangeAspect="1" noChangeArrowheads="1"/>
          </p:cNvPicPr>
          <p:nvPr/>
        </p:nvPicPr>
        <p:blipFill>
          <a:blip r:embed="rId11" cstate="print"/>
          <a:srcRect/>
          <a:stretch>
            <a:fillRect/>
          </a:stretch>
        </p:blipFill>
        <p:spPr bwMode="auto">
          <a:xfrm rot="21130606">
            <a:off x="8737625" y="845907"/>
            <a:ext cx="761565" cy="1501635"/>
          </a:xfrm>
          <a:prstGeom prst="rect">
            <a:avLst/>
          </a:prstGeom>
          <a:noFill/>
        </p:spPr>
      </p:pic>
      <p:sp>
        <p:nvSpPr>
          <p:cNvPr id="43" name="ZoneTexte 42"/>
          <p:cNvSpPr txBox="1"/>
          <p:nvPr/>
        </p:nvSpPr>
        <p:spPr>
          <a:xfrm>
            <a:off x="86057" y="5464911"/>
            <a:ext cx="3012143" cy="1246495"/>
          </a:xfrm>
          <a:prstGeom prst="rect">
            <a:avLst/>
          </a:prstGeom>
          <a:noFill/>
        </p:spPr>
        <p:txBody>
          <a:bodyPr wrap="square" rtlCol="0">
            <a:spAutoFit/>
          </a:bodyPr>
          <a:lstStyle/>
          <a:p>
            <a:pPr algn="just">
              <a:buFont typeface="Arial" pitchFamily="34" charset="0"/>
              <a:buChar char="•"/>
            </a:pPr>
            <a:r>
              <a:rPr lang="fr-FR" sz="1100" dirty="0" smtClean="0"/>
              <a:t> </a:t>
            </a:r>
            <a:r>
              <a:rPr lang="fr-FR" sz="1100" b="1" dirty="0" smtClean="0"/>
              <a:t>les  jours </a:t>
            </a:r>
            <a:r>
              <a:rPr lang="fr-FR" sz="1100" dirty="0" smtClean="0"/>
              <a:t>ne seront plus marqués , laissant la possibilité de travailler 8 jours/7 !</a:t>
            </a:r>
          </a:p>
          <a:p>
            <a:pPr algn="just">
              <a:buFont typeface="Arial" pitchFamily="34" charset="0"/>
              <a:buChar char="•"/>
            </a:pPr>
            <a:r>
              <a:rPr lang="fr-FR" sz="1100" dirty="0" smtClean="0"/>
              <a:t>Un petit paquet de crayons de couleur .sera distribué </a:t>
            </a:r>
            <a:r>
              <a:rPr lang="fr-FR" sz="1100" b="1" strike="sngStrike" dirty="0" smtClean="0"/>
              <a:t>par service</a:t>
            </a:r>
            <a:r>
              <a:rPr lang="fr-FR" sz="1100" b="1" dirty="0" smtClean="0"/>
              <a:t>, non, par étage </a:t>
            </a:r>
            <a:r>
              <a:rPr lang="fr-FR" sz="1100" dirty="0" smtClean="0"/>
              <a:t>(</a:t>
            </a:r>
            <a:r>
              <a:rPr lang="fr-FR" sz="1100" dirty="0" err="1" smtClean="0"/>
              <a:t>Coast</a:t>
            </a:r>
            <a:r>
              <a:rPr lang="fr-FR" sz="1100" dirty="0" smtClean="0"/>
              <a:t> </a:t>
            </a:r>
            <a:r>
              <a:rPr lang="fr-FR" sz="1100" dirty="0" err="1" smtClean="0"/>
              <a:t>Agility</a:t>
            </a:r>
            <a:r>
              <a:rPr lang="fr-FR" sz="1100" dirty="0" smtClean="0"/>
              <a:t> Program oblige) afin que les  salariés puissent remplir les informations nécessaires…</a:t>
            </a:r>
          </a:p>
          <a:p>
            <a:endParaRPr lang="fr-FR"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Personnalisé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00"/>
      </a:folHlink>
    </a:clrScheme>
    <a:fontScheme name="Nouvelle pré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uvelle pré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C:\MSOffice\Modeles\Nouvelle présentation.pot</Template>
  <TotalTime>65</TotalTime>
  <Pages>16415964</Pages>
  <Words>651</Words>
  <Application>Microsoft Office PowerPoint</Application>
  <PresentationFormat>Format A4 (210 x 297 mm)</PresentationFormat>
  <Paragraphs>90</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Nouvelle présentation</vt:lpstr>
      <vt:lpstr>Diapositive 1</vt:lpstr>
      <vt:lpstr>Diapositive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Bernard</dc:creator>
  <cp:lastModifiedBy>J0026705</cp:lastModifiedBy>
  <cp:revision>1164</cp:revision>
  <cp:lastPrinted>2005-02-27T10:04:13Z</cp:lastPrinted>
  <dcterms:created xsi:type="dcterms:W3CDTF">2012-10-20T07:38:48Z</dcterms:created>
  <dcterms:modified xsi:type="dcterms:W3CDTF">2015-03-17T10:18:52Z</dcterms:modified>
</cp:coreProperties>
</file>