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
  </p:notesMasterIdLst>
  <p:handoutMasterIdLst>
    <p:handoutMasterId r:id="rId5"/>
  </p:handoutMasterIdLst>
  <p:sldIdLst>
    <p:sldId id="256" r:id="rId2"/>
    <p:sldId id="257" r:id="rId3"/>
  </p:sldIdLst>
  <p:sldSz cx="9906000" cy="6858000" type="A4"/>
  <p:notesSz cx="9928225" cy="6797675"/>
  <p:kinsoku lang="ja-JP" invalStChars="、。，．・：；？！゛゜ヽヾゝゞ々ー’”）〕］｝〉》」』】°‰′″℃￠％ぁぃぅぇぉっゃゅょゎァィゥェォッャュョヮヵヶ!%),.:;?]}｡｣､･ｧｨｩｪｫｬｭｮｯｰﾞﾟ" invalEndChars="‘“（〔［｛〈《「『【￥＄$([\{｢￡"/>
  <p:defaultTextStyle>
    <a:defPPr>
      <a:defRPr lang="fr-FR"/>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99"/>
    <a:srgbClr val="FFCCFF"/>
    <a:srgbClr val="CCFFCC"/>
    <a:srgbClr val="DA0000"/>
    <a:srgbClr val="CF8517"/>
    <a:srgbClr val="99FFCC"/>
    <a:srgbClr val="E38803"/>
    <a:srgbClr val="E6AF00"/>
    <a:srgbClr val="CCFFFF"/>
    <a:srgbClr val="33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74" autoAdjust="0"/>
  </p:normalViewPr>
  <p:slideViewPr>
    <p:cSldViewPr snapToGrid="0">
      <p:cViewPr>
        <p:scale>
          <a:sx n="100" d="100"/>
          <a:sy n="100" d="100"/>
        </p:scale>
        <p:origin x="-768"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92570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3130550" y="514350"/>
            <a:ext cx="3668713" cy="25400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1320040" y="3228977"/>
            <a:ext cx="7284954" cy="3059113"/>
          </a:xfrm>
          <a:prstGeom prst="rect">
            <a:avLst/>
          </a:prstGeom>
          <a:noFill/>
          <a:ln w="12700">
            <a:noFill/>
            <a:miter lim="800000"/>
            <a:headEnd/>
            <a:tailEnd/>
          </a:ln>
          <a:effectLst/>
        </p:spPr>
        <p:txBody>
          <a:bodyPr vert="horz" wrap="square" lIns="92358" tIns="45369" rIns="92358" bIns="45369"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Tree>
    <p:extLst>
      <p:ext uri="{BB962C8B-B14F-4D97-AF65-F5344CB8AC3E}">
        <p14:creationId xmlns:p14="http://schemas.microsoft.com/office/powerpoint/2010/main" xmlns="" val="1271563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42950" y="609600"/>
            <a:ext cx="6162675"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ltLang="fr-FR" smtClean="0"/>
              <a:t>Cliquez pour modifier les styles de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01700" rtl="0" eaLnBrk="0" fontAlgn="base" hangingPunct="0">
        <a:spcBef>
          <a:spcPct val="0"/>
        </a:spcBef>
        <a:spcAft>
          <a:spcPct val="0"/>
        </a:spcAft>
        <a:defRPr sz="4400">
          <a:solidFill>
            <a:schemeClr val="tx2"/>
          </a:solidFill>
          <a:latin typeface="+mj-lt"/>
          <a:ea typeface="MS PGothic" pitchFamily="34" charset="-128"/>
          <a:cs typeface="+mj-cs"/>
        </a:defRPr>
      </a:lvl1pPr>
      <a:lvl2pPr algn="ctr" defTabSz="901700"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defTabSz="901700"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defTabSz="901700"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defTabSz="901700"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defTabSz="901700" rtl="0" eaLnBrk="0" fontAlgn="base" hangingPunct="0">
        <a:spcBef>
          <a:spcPct val="0"/>
        </a:spcBef>
        <a:spcAft>
          <a:spcPct val="0"/>
        </a:spcAft>
        <a:defRPr sz="4400">
          <a:solidFill>
            <a:schemeClr val="tx2"/>
          </a:solidFill>
          <a:latin typeface="Times New Roman" pitchFamily="18" charset="0"/>
        </a:defRPr>
      </a:lvl6pPr>
      <a:lvl7pPr marL="914400" algn="ctr" defTabSz="901700" rtl="0" eaLnBrk="0" fontAlgn="base" hangingPunct="0">
        <a:spcBef>
          <a:spcPct val="0"/>
        </a:spcBef>
        <a:spcAft>
          <a:spcPct val="0"/>
        </a:spcAft>
        <a:defRPr sz="4400">
          <a:solidFill>
            <a:schemeClr val="tx2"/>
          </a:solidFill>
          <a:latin typeface="Times New Roman" pitchFamily="18" charset="0"/>
        </a:defRPr>
      </a:lvl7pPr>
      <a:lvl8pPr marL="1371600" algn="ctr" defTabSz="901700" rtl="0" eaLnBrk="0" fontAlgn="base" hangingPunct="0">
        <a:spcBef>
          <a:spcPct val="0"/>
        </a:spcBef>
        <a:spcAft>
          <a:spcPct val="0"/>
        </a:spcAft>
        <a:defRPr sz="4400">
          <a:solidFill>
            <a:schemeClr val="tx2"/>
          </a:solidFill>
          <a:latin typeface="Times New Roman" pitchFamily="18" charset="0"/>
        </a:defRPr>
      </a:lvl8pPr>
      <a:lvl9pPr marL="1828800" algn="ctr" defTabSz="901700" rtl="0" eaLnBrk="0" fontAlgn="base" hangingPunct="0">
        <a:spcBef>
          <a:spcPct val="0"/>
        </a:spcBef>
        <a:spcAft>
          <a:spcPct val="0"/>
        </a:spcAft>
        <a:defRPr sz="4400">
          <a:solidFill>
            <a:schemeClr val="tx2"/>
          </a:solidFill>
          <a:latin typeface="Times New Roman" pitchFamily="18" charset="0"/>
        </a:defRPr>
      </a:lvl9pPr>
    </p:titleStyle>
    <p:bodyStyle>
      <a:lvl1pPr marL="339725" indent="-339725" algn="l" defTabSz="901700" rtl="0" eaLnBrk="0" fontAlgn="base" hangingPunct="0">
        <a:spcBef>
          <a:spcPct val="20000"/>
        </a:spcBef>
        <a:spcAft>
          <a:spcPct val="0"/>
        </a:spcAft>
        <a:buSzPct val="100000"/>
        <a:buChar char="•"/>
        <a:defRPr sz="3200">
          <a:solidFill>
            <a:schemeClr val="tx1"/>
          </a:solidFill>
          <a:latin typeface="+mn-lt"/>
          <a:ea typeface="MS PGothic" pitchFamily="34" charset="-128"/>
          <a:cs typeface="+mn-cs"/>
        </a:defRPr>
      </a:lvl1pPr>
      <a:lvl2pPr marL="736600" indent="-282575" algn="l" defTabSz="901700" rtl="0" eaLnBrk="0" fontAlgn="base" hangingPunct="0">
        <a:spcBef>
          <a:spcPct val="20000"/>
        </a:spcBef>
        <a:spcAft>
          <a:spcPct val="0"/>
        </a:spcAft>
        <a:buSzPct val="100000"/>
        <a:buChar char="–"/>
        <a:defRPr sz="2800">
          <a:solidFill>
            <a:schemeClr val="tx1"/>
          </a:solidFill>
          <a:latin typeface="+mn-lt"/>
          <a:ea typeface="MS PGothic" pitchFamily="34" charset="-128"/>
        </a:defRPr>
      </a:lvl2pPr>
      <a:lvl3pPr marL="1133475" indent="-225425" algn="l" defTabSz="901700" rtl="0" eaLnBrk="0" fontAlgn="base" hangingPunct="0">
        <a:spcBef>
          <a:spcPct val="20000"/>
        </a:spcBef>
        <a:spcAft>
          <a:spcPct val="0"/>
        </a:spcAft>
        <a:buSzPct val="100000"/>
        <a:buChar char="•"/>
        <a:defRPr sz="2400">
          <a:solidFill>
            <a:schemeClr val="tx1"/>
          </a:solidFill>
          <a:latin typeface="+mn-lt"/>
          <a:ea typeface="MS PGothic" pitchFamily="34" charset="-128"/>
        </a:defRPr>
      </a:lvl3pPr>
      <a:lvl4pPr marL="1587500" indent="-227013" algn="l" defTabSz="901700" rtl="0" eaLnBrk="0" fontAlgn="base" hangingPunct="0">
        <a:spcBef>
          <a:spcPct val="20000"/>
        </a:spcBef>
        <a:spcAft>
          <a:spcPct val="0"/>
        </a:spcAft>
        <a:buSzPct val="100000"/>
        <a:buChar char="–"/>
        <a:defRPr sz="2000">
          <a:solidFill>
            <a:schemeClr val="tx1"/>
          </a:solidFill>
          <a:latin typeface="+mn-lt"/>
          <a:ea typeface="MS PGothic" pitchFamily="34" charset="-128"/>
        </a:defRPr>
      </a:lvl4pPr>
      <a:lvl5pPr marL="2041525" indent="-227013" algn="l" defTabSz="901700" rtl="0" eaLnBrk="0" fontAlgn="base" hangingPunct="0">
        <a:spcBef>
          <a:spcPct val="20000"/>
        </a:spcBef>
        <a:spcAft>
          <a:spcPct val="0"/>
        </a:spcAft>
        <a:buSzPct val="100000"/>
        <a:buChar char="•"/>
        <a:defRPr sz="2000">
          <a:solidFill>
            <a:schemeClr val="tx1"/>
          </a:solidFill>
          <a:latin typeface="+mn-lt"/>
          <a:ea typeface="MS PGothic" pitchFamily="34" charset="-128"/>
        </a:defRPr>
      </a:lvl5pPr>
      <a:lvl6pPr marL="2498725" indent="-227013" algn="l" defTabSz="901700" rtl="0" eaLnBrk="0" fontAlgn="base" hangingPunct="0">
        <a:spcBef>
          <a:spcPct val="20000"/>
        </a:spcBef>
        <a:spcAft>
          <a:spcPct val="0"/>
        </a:spcAft>
        <a:buSzPct val="100000"/>
        <a:buChar char="•"/>
        <a:defRPr sz="2000">
          <a:solidFill>
            <a:schemeClr val="tx1"/>
          </a:solidFill>
          <a:latin typeface="+mn-lt"/>
        </a:defRPr>
      </a:lvl6pPr>
      <a:lvl7pPr marL="2955925" indent="-227013" algn="l" defTabSz="901700" rtl="0" eaLnBrk="0" fontAlgn="base" hangingPunct="0">
        <a:spcBef>
          <a:spcPct val="20000"/>
        </a:spcBef>
        <a:spcAft>
          <a:spcPct val="0"/>
        </a:spcAft>
        <a:buSzPct val="100000"/>
        <a:buChar char="•"/>
        <a:defRPr sz="2000">
          <a:solidFill>
            <a:schemeClr val="tx1"/>
          </a:solidFill>
          <a:latin typeface="+mn-lt"/>
        </a:defRPr>
      </a:lvl7pPr>
      <a:lvl8pPr marL="3413125" indent="-227013" algn="l" defTabSz="901700" rtl="0" eaLnBrk="0" fontAlgn="base" hangingPunct="0">
        <a:spcBef>
          <a:spcPct val="20000"/>
        </a:spcBef>
        <a:spcAft>
          <a:spcPct val="0"/>
        </a:spcAft>
        <a:buSzPct val="100000"/>
        <a:buChar char="•"/>
        <a:defRPr sz="2000">
          <a:solidFill>
            <a:schemeClr val="tx1"/>
          </a:solidFill>
          <a:latin typeface="+mn-lt"/>
        </a:defRPr>
      </a:lvl8pPr>
      <a:lvl9pPr marL="3870325" indent="-227013" algn="l" defTabSz="9017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google.fr/url?url=http://www.quizz.biz/quizz-319508.html&amp;rct=j&amp;frm=1&amp;q=&amp;esrc=s&amp;sa=U&amp;ved=0ahUKEwjWhtCDv7rJAhUFvRoKHdoEAtkQwW4IFjAA&amp;usg=AFQjCNFo-xtLou8teN5mW5ZX18qGZc8jBQ"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ntity\Holding\UES AMONT\CGT\10-Syndicat\04-Publications\ChatPitre\CHAT PITRE Relooké\MODELE\NANTES\modèle NANTES  page 1-4 .jpg"/>
          <p:cNvPicPr>
            <a:picLocks noChangeAspect="1" noChangeArrowheads="1"/>
          </p:cNvPicPr>
          <p:nvPr/>
        </p:nvPicPr>
        <p:blipFill>
          <a:blip r:embed="rId2" cstate="print"/>
          <a:srcRect/>
          <a:stretch>
            <a:fillRect/>
          </a:stretch>
        </p:blipFill>
        <p:spPr bwMode="auto">
          <a:xfrm>
            <a:off x="0" y="-28575"/>
            <a:ext cx="9906000" cy="6886575"/>
          </a:xfrm>
          <a:prstGeom prst="rect">
            <a:avLst/>
          </a:prstGeom>
          <a:noFill/>
        </p:spPr>
      </p:pic>
      <p:sp>
        <p:nvSpPr>
          <p:cNvPr id="3" name="ZoneTexte 2"/>
          <p:cNvSpPr txBox="1"/>
          <p:nvPr/>
        </p:nvSpPr>
        <p:spPr>
          <a:xfrm>
            <a:off x="6791325" y="247650"/>
            <a:ext cx="723900" cy="400110"/>
          </a:xfrm>
          <a:prstGeom prst="rect">
            <a:avLst/>
          </a:prstGeom>
          <a:noFill/>
        </p:spPr>
        <p:txBody>
          <a:bodyPr wrap="square" rtlCol="0">
            <a:spAutoFit/>
          </a:bodyPr>
          <a:lstStyle/>
          <a:p>
            <a:pPr algn="ctr"/>
            <a:r>
              <a:rPr lang="fr-FR" sz="1000" dirty="0" smtClean="0"/>
              <a:t>Décembre 2015</a:t>
            </a:r>
          </a:p>
        </p:txBody>
      </p:sp>
      <p:sp>
        <p:nvSpPr>
          <p:cNvPr id="4" name="ZoneTexte 3"/>
          <p:cNvSpPr txBox="1"/>
          <p:nvPr/>
        </p:nvSpPr>
        <p:spPr>
          <a:xfrm>
            <a:off x="8810625" y="276225"/>
            <a:ext cx="390525" cy="246221"/>
          </a:xfrm>
          <a:prstGeom prst="rect">
            <a:avLst/>
          </a:prstGeom>
          <a:noFill/>
        </p:spPr>
        <p:txBody>
          <a:bodyPr wrap="square" rtlCol="0">
            <a:spAutoFit/>
          </a:bodyPr>
          <a:lstStyle/>
          <a:p>
            <a:r>
              <a:rPr lang="fr-FR" sz="1000" b="1" dirty="0" smtClean="0"/>
              <a:t>20</a:t>
            </a:r>
          </a:p>
        </p:txBody>
      </p:sp>
      <p:sp>
        <p:nvSpPr>
          <p:cNvPr id="25" name="ZoneTexte 24"/>
          <p:cNvSpPr txBox="1"/>
          <p:nvPr/>
        </p:nvSpPr>
        <p:spPr>
          <a:xfrm>
            <a:off x="2438401" y="1914525"/>
            <a:ext cx="2190750" cy="3162404"/>
          </a:xfrm>
          <a:prstGeom prst="rect">
            <a:avLst/>
          </a:prstGeom>
          <a:solidFill>
            <a:srgbClr val="FFCCFF"/>
          </a:solidFill>
          <a:ln w="28575">
            <a:solidFill>
              <a:schemeClr val="tx1"/>
            </a:solidFill>
          </a:ln>
        </p:spPr>
        <p:txBody>
          <a:bodyPr wrap="square" rtlCol="0">
            <a:spAutoFit/>
          </a:bodyPr>
          <a:lstStyle/>
          <a:p>
            <a:pPr algn="just"/>
            <a:endParaRPr lang="fr-FR" sz="1050" dirty="0" smtClean="0"/>
          </a:p>
          <a:p>
            <a:pPr algn="just"/>
            <a:endParaRPr lang="fr-FR" sz="1050" dirty="0" smtClean="0"/>
          </a:p>
          <a:p>
            <a:pPr algn="just"/>
            <a:endParaRPr lang="fr-FR" sz="1050" dirty="0" smtClean="0"/>
          </a:p>
          <a:p>
            <a:pPr algn="just"/>
            <a:endParaRPr lang="fr-FR" sz="1050" dirty="0" smtClean="0"/>
          </a:p>
          <a:p>
            <a:pPr algn="just"/>
            <a:endParaRPr lang="fr-FR" sz="1050" dirty="0" smtClean="0"/>
          </a:p>
          <a:p>
            <a:pPr algn="just"/>
            <a:r>
              <a:rPr lang="fr-FR" sz="1050" dirty="0" smtClean="0"/>
              <a:t>La </a:t>
            </a:r>
            <a:r>
              <a:rPr lang="fr-FR" sz="1050" b="1" dirty="0" smtClean="0"/>
              <a:t>CFE-CGC</a:t>
            </a:r>
            <a:r>
              <a:rPr lang="fr-FR" sz="1050" dirty="0" smtClean="0"/>
              <a:t> a saisi le Tribunal d’Instance pour contester  la régularité des opérations électorales sur les Etablissements de Lyon et Rouen au motif que l’organisation syndicale </a:t>
            </a:r>
            <a:r>
              <a:rPr lang="fr-FR" sz="1050" b="1" dirty="0" smtClean="0"/>
              <a:t>CAT</a:t>
            </a:r>
            <a:r>
              <a:rPr lang="fr-FR" sz="1050" dirty="0" smtClean="0"/>
              <a:t>  ne peut participer à la négociation des protocoles préélectoraux, ni présenter des listes de candidats au 1</a:t>
            </a:r>
            <a:r>
              <a:rPr lang="fr-FR" sz="1050" baseline="30000" dirty="0" smtClean="0"/>
              <a:t>er</a:t>
            </a:r>
            <a:r>
              <a:rPr lang="fr-FR" sz="1050" dirty="0" smtClean="0"/>
              <a:t> tour des élections des membres du comité d’établissement et des délégués du personnel.</a:t>
            </a:r>
          </a:p>
          <a:p>
            <a:pPr algn="just"/>
            <a:r>
              <a:rPr lang="fr-FR" sz="1050" dirty="0" smtClean="0"/>
              <a:t>Ils n’ont pas dû apprécier de se faire amputer.</a:t>
            </a:r>
          </a:p>
        </p:txBody>
      </p:sp>
      <p:pic>
        <p:nvPicPr>
          <p:cNvPr id="3074" name="Picture 2" descr="Afficher l'image d'origine"/>
          <p:cNvPicPr>
            <a:picLocks noChangeAspect="1" noChangeArrowheads="1"/>
          </p:cNvPicPr>
          <p:nvPr/>
        </p:nvPicPr>
        <p:blipFill>
          <a:blip r:embed="rId3" cstate="print"/>
          <a:srcRect/>
          <a:stretch>
            <a:fillRect/>
          </a:stretch>
        </p:blipFill>
        <p:spPr bwMode="auto">
          <a:xfrm>
            <a:off x="5235576" y="1574037"/>
            <a:ext cx="2346324" cy="2283588"/>
          </a:xfrm>
          <a:prstGeom prst="rect">
            <a:avLst/>
          </a:prstGeom>
          <a:noFill/>
        </p:spPr>
      </p:pic>
      <p:sp>
        <p:nvSpPr>
          <p:cNvPr id="27" name="ZoneTexte 26"/>
          <p:cNvSpPr txBox="1"/>
          <p:nvPr/>
        </p:nvSpPr>
        <p:spPr>
          <a:xfrm>
            <a:off x="7229475" y="3362325"/>
            <a:ext cx="342900" cy="461665"/>
          </a:xfrm>
          <a:prstGeom prst="rect">
            <a:avLst/>
          </a:prstGeom>
          <a:solidFill>
            <a:schemeClr val="bg1"/>
          </a:solidFill>
        </p:spPr>
        <p:txBody>
          <a:bodyPr wrap="square" rtlCol="0">
            <a:spAutoFit/>
          </a:bodyPr>
          <a:lstStyle/>
          <a:p>
            <a:endParaRPr lang="fr-FR" dirty="0"/>
          </a:p>
        </p:txBody>
      </p:sp>
      <p:sp>
        <p:nvSpPr>
          <p:cNvPr id="26" name="ZoneTexte 25"/>
          <p:cNvSpPr txBox="1"/>
          <p:nvPr/>
        </p:nvSpPr>
        <p:spPr>
          <a:xfrm>
            <a:off x="5334000" y="1695450"/>
            <a:ext cx="4276725" cy="4708981"/>
          </a:xfrm>
          <a:prstGeom prst="rect">
            <a:avLst/>
          </a:prstGeom>
          <a:noFill/>
        </p:spPr>
        <p:txBody>
          <a:bodyPr wrap="square" rtlCol="0">
            <a:spAutoFit/>
          </a:bodyPr>
          <a:lstStyle/>
          <a:p>
            <a:pPr algn="just"/>
            <a:r>
              <a:rPr lang="fr-FR" sz="1200" dirty="0" smtClean="0"/>
              <a:t>		</a:t>
            </a:r>
            <a:r>
              <a:rPr lang="fr-FR" sz="1200" dirty="0" smtClean="0">
                <a:latin typeface="Arial" pitchFamily="34" charset="0"/>
                <a:cs typeface="Arial" pitchFamily="34" charset="0"/>
              </a:rPr>
              <a:t>Le chat pitre ne pouvait pas 		omettre de rendre hommage aux 		victimes du 13 novembre 2015. </a:t>
            </a:r>
          </a:p>
          <a:p>
            <a:pPr algn="just"/>
            <a:r>
              <a:rPr lang="fr-FR" sz="1200" dirty="0" smtClean="0">
                <a:latin typeface="Arial" pitchFamily="34" charset="0"/>
                <a:cs typeface="Arial" pitchFamily="34" charset="0"/>
              </a:rPr>
              <a:t>		Ces attentats portent clairement 		atteinte aux libertés : à la liberté 		d’expression, de penser, de 		vivre... Ces libertés dont nous 		sommes si fiers dans notre pays 		des Droits de l’Homme.</a:t>
            </a:r>
          </a:p>
          <a:p>
            <a:pPr algn="just"/>
            <a:r>
              <a:rPr lang="fr-FR" sz="1200" dirty="0" smtClean="0">
                <a:latin typeface="Arial" pitchFamily="34" charset="0"/>
                <a:cs typeface="Arial" pitchFamily="34" charset="0"/>
              </a:rPr>
              <a:t>		Mais il ne faudrait pas que l’état 		d’urgence décrété par le gouvernement, soit l’occasion de bafouer ces mêmes libertés, sous couvert d’une sécurité toute relative… En effet, on s’étonne de voir que les rencontres sportives, concerts, marchés de noël… soient toujours autorisés. En revanche, impossible de manifester pour défendre les droits des salariés par exemple. Pourquoi une telle différence ? Y a-t-il moins de risque de se réunir lors d’un match de foot, que lors d’une manifestation pour se défendre des attaques contre le monde du travail ? Les attentats du vendredi 13 nous ont prouvé le contraire.  </a:t>
            </a:r>
          </a:p>
          <a:p>
            <a:pPr algn="just"/>
            <a:r>
              <a:rPr lang="fr-FR" sz="1200" dirty="0" smtClean="0">
                <a:latin typeface="Arial" pitchFamily="34" charset="0"/>
                <a:cs typeface="Arial" pitchFamily="34" charset="0"/>
              </a:rPr>
              <a:t>Nous avons pourtant du grain à moudre puisque se sont ouvertes ce 26 novembre, les négociations annuelles obligatoires (NAO) portant sur les salaires de l’industrie du pétrole…</a:t>
            </a:r>
            <a:endParaRPr lang="fr-FR" sz="1200" dirty="0">
              <a:latin typeface="Arial" pitchFamily="34" charset="0"/>
              <a:cs typeface="Arial" pitchFamily="34" charset="0"/>
            </a:endParaRPr>
          </a:p>
        </p:txBody>
      </p:sp>
      <p:sp>
        <p:nvSpPr>
          <p:cNvPr id="24" name="ZoneTexte 23"/>
          <p:cNvSpPr txBox="1"/>
          <p:nvPr/>
        </p:nvSpPr>
        <p:spPr>
          <a:xfrm>
            <a:off x="5362575" y="1181100"/>
            <a:ext cx="4124325" cy="461665"/>
          </a:xfrm>
          <a:prstGeom prst="rect">
            <a:avLst/>
          </a:prstGeom>
          <a:noFill/>
        </p:spPr>
        <p:txBody>
          <a:bodyPr wrap="square" rtlCol="0">
            <a:spAutoFit/>
          </a:bodyPr>
          <a:lstStyle/>
          <a:p>
            <a:pPr algn="ctr"/>
            <a:r>
              <a:rPr lang="fr-FR" dirty="0" smtClean="0">
                <a:solidFill>
                  <a:srgbClr val="DA0000"/>
                </a:solidFill>
                <a:latin typeface="Showcard Gothic" pitchFamily="82" charset="0"/>
              </a:rPr>
              <a:t>Hommage, Ô désespoir</a:t>
            </a:r>
            <a:endParaRPr lang="fr-FR" dirty="0">
              <a:solidFill>
                <a:srgbClr val="DA0000"/>
              </a:solidFill>
              <a:latin typeface="Showcard Gothic" pitchFamily="82" charset="0"/>
            </a:endParaRPr>
          </a:p>
        </p:txBody>
      </p:sp>
      <p:pic>
        <p:nvPicPr>
          <p:cNvPr id="3076" name="Picture 4" descr="Afficher l'image d'origine"/>
          <p:cNvPicPr>
            <a:picLocks noChangeAspect="1" noChangeArrowheads="1"/>
          </p:cNvPicPr>
          <p:nvPr/>
        </p:nvPicPr>
        <p:blipFill>
          <a:blip r:embed="rId4" cstate="print"/>
          <a:srcRect/>
          <a:stretch>
            <a:fillRect/>
          </a:stretch>
        </p:blipFill>
        <p:spPr bwMode="auto">
          <a:xfrm>
            <a:off x="168275" y="330200"/>
            <a:ext cx="1231165" cy="1241425"/>
          </a:xfrm>
          <a:prstGeom prst="rect">
            <a:avLst/>
          </a:prstGeom>
          <a:noFill/>
        </p:spPr>
      </p:pic>
      <p:sp>
        <p:nvSpPr>
          <p:cNvPr id="28" name="ZoneTexte 27"/>
          <p:cNvSpPr txBox="1"/>
          <p:nvPr/>
        </p:nvSpPr>
        <p:spPr>
          <a:xfrm rot="19824042">
            <a:off x="209549" y="295275"/>
            <a:ext cx="247650" cy="461665"/>
          </a:xfrm>
          <a:prstGeom prst="rect">
            <a:avLst/>
          </a:prstGeom>
          <a:noFill/>
        </p:spPr>
        <p:txBody>
          <a:bodyPr wrap="square" rtlCol="0">
            <a:spAutoFit/>
          </a:bodyPr>
          <a:lstStyle/>
          <a:p>
            <a:r>
              <a:rPr lang="fr-FR" dirty="0" smtClean="0"/>
              <a:t>?</a:t>
            </a:r>
            <a:endParaRPr lang="fr-FR" dirty="0"/>
          </a:p>
        </p:txBody>
      </p:sp>
      <p:sp>
        <p:nvSpPr>
          <p:cNvPr id="29" name="ZoneTexte 28"/>
          <p:cNvSpPr txBox="1"/>
          <p:nvPr/>
        </p:nvSpPr>
        <p:spPr>
          <a:xfrm rot="1203587">
            <a:off x="981075" y="247650"/>
            <a:ext cx="361950" cy="461665"/>
          </a:xfrm>
          <a:prstGeom prst="rect">
            <a:avLst/>
          </a:prstGeom>
          <a:noFill/>
        </p:spPr>
        <p:txBody>
          <a:bodyPr wrap="square" rtlCol="0">
            <a:spAutoFit/>
          </a:bodyPr>
          <a:lstStyle/>
          <a:p>
            <a:r>
              <a:rPr lang="fr-FR" dirty="0" smtClean="0"/>
              <a:t>?</a:t>
            </a:r>
            <a:endParaRPr lang="fr-FR" dirty="0"/>
          </a:p>
        </p:txBody>
      </p:sp>
      <p:sp>
        <p:nvSpPr>
          <p:cNvPr id="30" name="ZoneTexte 29"/>
          <p:cNvSpPr txBox="1"/>
          <p:nvPr/>
        </p:nvSpPr>
        <p:spPr>
          <a:xfrm rot="279854">
            <a:off x="723900" y="152400"/>
            <a:ext cx="295275" cy="461665"/>
          </a:xfrm>
          <a:prstGeom prst="rect">
            <a:avLst/>
          </a:prstGeom>
          <a:noFill/>
        </p:spPr>
        <p:txBody>
          <a:bodyPr wrap="square" rtlCol="0">
            <a:spAutoFit/>
          </a:bodyPr>
          <a:lstStyle/>
          <a:p>
            <a:r>
              <a:rPr lang="fr-FR" dirty="0" smtClean="0"/>
              <a:t>?</a:t>
            </a:r>
            <a:endParaRPr lang="fr-FR" dirty="0"/>
          </a:p>
        </p:txBody>
      </p:sp>
      <p:sp>
        <p:nvSpPr>
          <p:cNvPr id="31" name="ZoneTexte 30"/>
          <p:cNvSpPr txBox="1"/>
          <p:nvPr/>
        </p:nvSpPr>
        <p:spPr>
          <a:xfrm>
            <a:off x="1400175" y="266700"/>
            <a:ext cx="3086100" cy="646331"/>
          </a:xfrm>
          <a:prstGeom prst="rect">
            <a:avLst/>
          </a:prstGeom>
          <a:noFill/>
        </p:spPr>
        <p:txBody>
          <a:bodyPr wrap="square" rtlCol="0">
            <a:spAutoFit/>
          </a:bodyPr>
          <a:lstStyle/>
          <a:p>
            <a:pPr algn="ctr"/>
            <a:r>
              <a:rPr lang="fr-FR" sz="1800" dirty="0" smtClean="0"/>
              <a:t>Mais qui achète </a:t>
            </a:r>
            <a:r>
              <a:rPr lang="fr-FR" sz="1800" dirty="0" smtClean="0"/>
              <a:t>le  </a:t>
            </a:r>
            <a:r>
              <a:rPr lang="fr-FR" sz="1800" dirty="0" smtClean="0"/>
              <a:t>pétrole à Daech ???</a:t>
            </a:r>
            <a:endParaRPr lang="fr-FR" sz="1800" dirty="0"/>
          </a:p>
        </p:txBody>
      </p:sp>
      <p:sp>
        <p:nvSpPr>
          <p:cNvPr id="32" name="ZoneTexte 31"/>
          <p:cNvSpPr txBox="1"/>
          <p:nvPr/>
        </p:nvSpPr>
        <p:spPr>
          <a:xfrm>
            <a:off x="228599" y="895350"/>
            <a:ext cx="4429125" cy="1015663"/>
          </a:xfrm>
          <a:prstGeom prst="rect">
            <a:avLst/>
          </a:prstGeom>
          <a:noFill/>
        </p:spPr>
        <p:txBody>
          <a:bodyPr wrap="square" rtlCol="0">
            <a:spAutoFit/>
          </a:bodyPr>
          <a:lstStyle/>
          <a:p>
            <a:pPr algn="just"/>
            <a:r>
              <a:rPr lang="fr-FR" sz="1200" dirty="0" smtClean="0"/>
              <a:t>	Depuis bientôt 20 ans, Daech détourne des pipe-lines, 	des stockages de pétrole brut dans plusieurs pays du Moyen-Orient. C’est en partie grâce à ces détournements que l’Etat Islamique finance ses actions armées. Pour obtenir de l’argent avec ce pétrole il lui faut des acheteurs… Mais qui donc ???</a:t>
            </a:r>
            <a:endParaRPr lang="fr-FR" sz="1200" dirty="0"/>
          </a:p>
        </p:txBody>
      </p:sp>
      <p:sp>
        <p:nvSpPr>
          <p:cNvPr id="19" name="ZoneTexte 18"/>
          <p:cNvSpPr txBox="1"/>
          <p:nvPr/>
        </p:nvSpPr>
        <p:spPr>
          <a:xfrm>
            <a:off x="180975" y="1943100"/>
            <a:ext cx="2200275" cy="2369880"/>
          </a:xfrm>
          <a:prstGeom prst="rect">
            <a:avLst/>
          </a:prstGeom>
          <a:solidFill>
            <a:srgbClr val="CCFFCC"/>
          </a:solidFill>
        </p:spPr>
        <p:txBody>
          <a:bodyPr wrap="square" rtlCol="0">
            <a:spAutoFit/>
          </a:bodyPr>
          <a:lstStyle/>
          <a:p>
            <a:pPr algn="ctr"/>
            <a:r>
              <a:rPr lang="fr-FR" sz="1400" dirty="0" smtClean="0">
                <a:solidFill>
                  <a:srgbClr val="FF0000"/>
                </a:solidFill>
                <a:latin typeface="Showcard Gothic" pitchFamily="82" charset="0"/>
              </a:rPr>
              <a:t>Bravo   les chat’marades</a:t>
            </a:r>
          </a:p>
          <a:p>
            <a:pPr algn="just"/>
            <a:r>
              <a:rPr lang="fr-FR" sz="1200" dirty="0" smtClean="0"/>
              <a:t>Un spécial « chat pot » à nos camarades de la </a:t>
            </a:r>
            <a:r>
              <a:rPr lang="fr-FR" sz="1200" b="1" dirty="0" smtClean="0"/>
              <a:t>CGT</a:t>
            </a:r>
            <a:r>
              <a:rPr lang="fr-FR" sz="1200" dirty="0" smtClean="0"/>
              <a:t> de Lyon et de Rouen qui ont obtenu respectivement </a:t>
            </a:r>
            <a:r>
              <a:rPr lang="fr-FR" sz="1200" b="1" dirty="0" smtClean="0"/>
              <a:t>41,5%</a:t>
            </a:r>
            <a:r>
              <a:rPr lang="fr-FR" sz="1200" dirty="0" smtClean="0"/>
              <a:t> des suffrages  à Lyon (1</a:t>
            </a:r>
            <a:r>
              <a:rPr lang="fr-FR" sz="1200" baseline="30000" dirty="0" smtClean="0"/>
              <a:t>ère</a:t>
            </a:r>
            <a:r>
              <a:rPr lang="fr-FR" sz="1200" dirty="0" smtClean="0"/>
              <a:t> OS), et, </a:t>
            </a:r>
            <a:r>
              <a:rPr lang="fr-FR" sz="1200" b="1" dirty="0" smtClean="0"/>
              <a:t>36,4 %</a:t>
            </a:r>
            <a:r>
              <a:rPr lang="fr-FR" sz="1200" dirty="0" smtClean="0"/>
              <a:t> à Rouen (2</a:t>
            </a:r>
            <a:r>
              <a:rPr lang="fr-FR" sz="1200" baseline="30000" dirty="0" smtClean="0"/>
              <a:t>ème</a:t>
            </a:r>
            <a:r>
              <a:rPr lang="fr-FR" sz="1200" dirty="0" smtClean="0"/>
              <a:t> OS). </a:t>
            </a:r>
          </a:p>
          <a:p>
            <a:pPr algn="just"/>
            <a:r>
              <a:rPr lang="fr-FR" sz="1200" dirty="0" smtClean="0"/>
              <a:t>Quant à l’Etablissement de Nantes, nous attendons la décision de la DIRRECTE pour continuer le processus électoral !</a:t>
            </a:r>
            <a:endParaRPr lang="fr-FR" dirty="0"/>
          </a:p>
        </p:txBody>
      </p:sp>
      <p:pic>
        <p:nvPicPr>
          <p:cNvPr id="2" name="Picture 2" descr="Résultat de recherche d'images pour &quot;chat clown&quot;">
            <a:hlinkClick r:id="rId5"/>
          </p:cNvPr>
          <p:cNvPicPr>
            <a:picLocks noChangeAspect="1" noChangeArrowheads="1"/>
          </p:cNvPicPr>
          <p:nvPr/>
        </p:nvPicPr>
        <p:blipFill>
          <a:blip r:embed="rId6" cstate="print"/>
          <a:srcRect/>
          <a:stretch>
            <a:fillRect/>
          </a:stretch>
        </p:blipFill>
        <p:spPr bwMode="auto">
          <a:xfrm>
            <a:off x="2498725" y="1960233"/>
            <a:ext cx="673149" cy="754391"/>
          </a:xfrm>
          <a:prstGeom prst="rect">
            <a:avLst/>
          </a:prstGeom>
          <a:noFill/>
        </p:spPr>
      </p:pic>
      <p:pic>
        <p:nvPicPr>
          <p:cNvPr id="3077" name="Picture 5"/>
          <p:cNvPicPr>
            <a:picLocks noChangeAspect="1" noChangeArrowheads="1"/>
          </p:cNvPicPr>
          <p:nvPr/>
        </p:nvPicPr>
        <p:blipFill>
          <a:blip r:embed="rId7" cstate="print"/>
          <a:srcRect/>
          <a:stretch>
            <a:fillRect/>
          </a:stretch>
        </p:blipFill>
        <p:spPr bwMode="auto">
          <a:xfrm>
            <a:off x="176214" y="5210175"/>
            <a:ext cx="1103755" cy="1371600"/>
          </a:xfrm>
          <a:prstGeom prst="rect">
            <a:avLst/>
          </a:prstGeom>
          <a:noFill/>
          <a:ln w="9525">
            <a:noFill/>
            <a:miter lim="800000"/>
            <a:headEnd/>
            <a:tailEnd/>
          </a:ln>
        </p:spPr>
      </p:pic>
      <p:sp>
        <p:nvSpPr>
          <p:cNvPr id="33" name="ZoneTexte 32"/>
          <p:cNvSpPr txBox="1"/>
          <p:nvPr/>
        </p:nvSpPr>
        <p:spPr>
          <a:xfrm>
            <a:off x="180975" y="5219700"/>
            <a:ext cx="1133475" cy="338554"/>
          </a:xfrm>
          <a:prstGeom prst="rect">
            <a:avLst/>
          </a:prstGeom>
          <a:solidFill>
            <a:schemeClr val="bg1"/>
          </a:solidFill>
        </p:spPr>
        <p:txBody>
          <a:bodyPr wrap="square" rtlCol="0">
            <a:spAutoFit/>
          </a:bodyPr>
          <a:lstStyle/>
          <a:p>
            <a:r>
              <a:rPr lang="fr-FR" sz="800" b="1" dirty="0" smtClean="0">
                <a:solidFill>
                  <a:schemeClr val="bg2">
                    <a:lumMod val="50000"/>
                  </a:schemeClr>
                </a:solidFill>
                <a:latin typeface="Segoe Script" pitchFamily="34" charset="0"/>
              </a:rPr>
              <a:t>N’OUBLIEZ PAS</a:t>
            </a:r>
          </a:p>
          <a:p>
            <a:r>
              <a:rPr lang="fr-FR" sz="800" b="1" dirty="0" smtClean="0">
                <a:solidFill>
                  <a:schemeClr val="bg2">
                    <a:lumMod val="50000"/>
                  </a:schemeClr>
                </a:solidFill>
                <a:latin typeface="Segoe Script" pitchFamily="34" charset="0"/>
              </a:rPr>
              <a:t>CETTE ANNEE</a:t>
            </a:r>
            <a:endParaRPr lang="fr-FR" sz="800" b="1" dirty="0">
              <a:solidFill>
                <a:schemeClr val="bg2">
                  <a:lumMod val="50000"/>
                </a:schemeClr>
              </a:solidFill>
              <a:latin typeface="Segoe Script" pitchFamily="34" charset="0"/>
            </a:endParaRPr>
          </a:p>
        </p:txBody>
      </p:sp>
      <p:sp>
        <p:nvSpPr>
          <p:cNvPr id="34" name="ZoneTexte 33"/>
          <p:cNvSpPr txBox="1"/>
          <p:nvPr/>
        </p:nvSpPr>
        <p:spPr>
          <a:xfrm>
            <a:off x="171449" y="6219824"/>
            <a:ext cx="1057275" cy="369332"/>
          </a:xfrm>
          <a:prstGeom prst="rect">
            <a:avLst/>
          </a:prstGeom>
          <a:solidFill>
            <a:schemeClr val="bg1"/>
          </a:solidFill>
        </p:spPr>
        <p:txBody>
          <a:bodyPr wrap="square" rtlCol="0">
            <a:spAutoFit/>
          </a:bodyPr>
          <a:lstStyle/>
          <a:p>
            <a:pPr algn="ctr"/>
            <a:r>
              <a:rPr lang="fr-FR" sz="900" b="1" dirty="0" smtClean="0">
                <a:solidFill>
                  <a:schemeClr val="bg2">
                    <a:lumMod val="50000"/>
                  </a:schemeClr>
                </a:solidFill>
                <a:latin typeface="Segoe Script" pitchFamily="34" charset="0"/>
              </a:rPr>
              <a:t>VOUS AUREZ</a:t>
            </a:r>
          </a:p>
          <a:p>
            <a:pPr algn="ctr"/>
            <a:r>
              <a:rPr lang="fr-FR" sz="900" b="1" dirty="0" smtClean="0">
                <a:solidFill>
                  <a:schemeClr val="bg2">
                    <a:lumMod val="50000"/>
                  </a:schemeClr>
                </a:solidFill>
                <a:latin typeface="Segoe Script" pitchFamily="34" charset="0"/>
              </a:rPr>
              <a:t>LES BOULES</a:t>
            </a:r>
            <a:endParaRPr lang="fr-FR" sz="900" b="1" dirty="0" smtClean="0">
              <a:solidFill>
                <a:schemeClr val="bg2">
                  <a:lumMod val="50000"/>
                </a:schemeClr>
              </a:solidFill>
            </a:endParaRPr>
          </a:p>
        </p:txBody>
      </p:sp>
      <p:pic>
        <p:nvPicPr>
          <p:cNvPr id="3078" name="Picture 6" descr="C:\Users\J0231313\AppData\Local\Microsoft\Windows\Temporary Internet Files\Content.IE5\TXUUA0IM\p%C3%A8re-no%C3%ABl[1].png"/>
          <p:cNvPicPr>
            <a:picLocks noChangeAspect="1" noChangeArrowheads="1"/>
          </p:cNvPicPr>
          <p:nvPr/>
        </p:nvPicPr>
        <p:blipFill>
          <a:blip r:embed="rId8" cstate="print"/>
          <a:srcRect/>
          <a:stretch>
            <a:fillRect/>
          </a:stretch>
        </p:blipFill>
        <p:spPr bwMode="auto">
          <a:xfrm flipH="1">
            <a:off x="171448" y="4571999"/>
            <a:ext cx="698015" cy="681037"/>
          </a:xfrm>
          <a:prstGeom prst="rect">
            <a:avLst/>
          </a:prstGeom>
          <a:noFill/>
        </p:spPr>
      </p:pic>
      <p:sp>
        <p:nvSpPr>
          <p:cNvPr id="37" name="ZoneTexte 36"/>
          <p:cNvSpPr txBox="1"/>
          <p:nvPr/>
        </p:nvSpPr>
        <p:spPr>
          <a:xfrm rot="1063882">
            <a:off x="367136" y="4549288"/>
            <a:ext cx="2095500" cy="430887"/>
          </a:xfrm>
          <a:prstGeom prst="rect">
            <a:avLst/>
          </a:prstGeom>
          <a:noFill/>
        </p:spPr>
        <p:txBody>
          <a:bodyPr wrap="square" rtlCol="0">
            <a:spAutoFit/>
          </a:bodyPr>
          <a:lstStyle/>
          <a:p>
            <a:pPr algn="ctr"/>
            <a:r>
              <a:rPr lang="fr-FR" sz="1100" b="1" dirty="0" smtClean="0">
                <a:solidFill>
                  <a:srgbClr val="7030A0"/>
                </a:solidFill>
                <a:latin typeface="Segoe Script" pitchFamily="34" charset="0"/>
              </a:rPr>
              <a:t>JOYEUSES FÊTES DE FIN D’ANNEE A TOUS</a:t>
            </a:r>
            <a:endParaRPr lang="fr-FR" sz="1100" b="1" dirty="0">
              <a:solidFill>
                <a:srgbClr val="7030A0"/>
              </a:solidFill>
              <a:latin typeface="Segoe Script" pitchFamily="34" charset="0"/>
            </a:endParaRPr>
          </a:p>
        </p:txBody>
      </p:sp>
      <p:sp>
        <p:nvSpPr>
          <p:cNvPr id="23" name="ZoneTexte 22"/>
          <p:cNvSpPr txBox="1"/>
          <p:nvPr/>
        </p:nvSpPr>
        <p:spPr>
          <a:xfrm>
            <a:off x="3095626" y="1990725"/>
            <a:ext cx="1571624" cy="707886"/>
          </a:xfrm>
          <a:prstGeom prst="rect">
            <a:avLst/>
          </a:prstGeom>
          <a:noFill/>
        </p:spPr>
        <p:txBody>
          <a:bodyPr wrap="square" rtlCol="0">
            <a:spAutoFit/>
          </a:bodyPr>
          <a:lstStyle/>
          <a:p>
            <a:pPr algn="ctr"/>
            <a:r>
              <a:rPr lang="fr-FR" sz="2000" b="1" dirty="0" smtClean="0">
                <a:solidFill>
                  <a:schemeClr val="accent5">
                    <a:lumMod val="50000"/>
                  </a:schemeClr>
                </a:solidFill>
                <a:latin typeface="Snap ITC" pitchFamily="82" charset="0"/>
              </a:rPr>
              <a:t>La blague</a:t>
            </a:r>
          </a:p>
          <a:p>
            <a:pPr algn="ctr"/>
            <a:r>
              <a:rPr lang="fr-FR" sz="2000" b="1" dirty="0" smtClean="0">
                <a:solidFill>
                  <a:schemeClr val="accent5">
                    <a:lumMod val="50000"/>
                  </a:schemeClr>
                </a:solidFill>
                <a:latin typeface="Snap ITC" pitchFamily="82" charset="0"/>
              </a:rPr>
              <a:t>du mois</a:t>
            </a:r>
            <a:endParaRPr lang="fr-FR" dirty="0"/>
          </a:p>
        </p:txBody>
      </p:sp>
      <p:sp>
        <p:nvSpPr>
          <p:cNvPr id="35" name="ZoneTexte 34"/>
          <p:cNvSpPr txBox="1"/>
          <p:nvPr/>
        </p:nvSpPr>
        <p:spPr>
          <a:xfrm rot="20919669">
            <a:off x="428625" y="171450"/>
            <a:ext cx="276225" cy="461665"/>
          </a:xfrm>
          <a:prstGeom prst="rect">
            <a:avLst/>
          </a:prstGeom>
          <a:noFill/>
        </p:spPr>
        <p:txBody>
          <a:bodyPr wrap="square" rtlCol="0">
            <a:spAutoFit/>
          </a:bodyPr>
          <a:lstStyle/>
          <a:p>
            <a:r>
              <a:rPr lang="fr-FR" dirty="0" smtClean="0"/>
              <a:t>?</a:t>
            </a:r>
            <a:endParaRPr lang="fr-FR"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blipFill>
            <a:blip r:embed="rId3" cstate="print"/>
            <a:tile tx="0" ty="0" sx="100000" sy="100000" flip="none" algn="tl"/>
          </a:blipFill>
          <a:ln w="9525">
            <a:solidFill>
              <a:schemeClr val="tx1"/>
            </a:solidFill>
            <a:miter lim="800000"/>
            <a:headEnd/>
            <a:tailEnd/>
          </a:ln>
          <a:effectLst/>
        </p:spPr>
      </p:pic>
      <p:sp>
        <p:nvSpPr>
          <p:cNvPr id="17" name="ZoneTexte 16"/>
          <p:cNvSpPr txBox="1"/>
          <p:nvPr/>
        </p:nvSpPr>
        <p:spPr>
          <a:xfrm>
            <a:off x="6400800" y="581025"/>
            <a:ext cx="504825" cy="200055"/>
          </a:xfrm>
          <a:prstGeom prst="rect">
            <a:avLst/>
          </a:prstGeom>
          <a:solidFill>
            <a:schemeClr val="bg1"/>
          </a:solidFill>
        </p:spPr>
        <p:txBody>
          <a:bodyPr wrap="square" rtlCol="0">
            <a:spAutoFit/>
          </a:bodyPr>
          <a:lstStyle/>
          <a:p>
            <a:endParaRPr lang="fr-FR" sz="700" dirty="0"/>
          </a:p>
        </p:txBody>
      </p:sp>
      <p:pic>
        <p:nvPicPr>
          <p:cNvPr id="1025" name="Picture 1"/>
          <p:cNvPicPr>
            <a:picLocks noChangeAspect="1" noChangeArrowheads="1"/>
          </p:cNvPicPr>
          <p:nvPr/>
        </p:nvPicPr>
        <p:blipFill>
          <a:blip r:embed="rId4" cstate="print"/>
          <a:srcRect/>
          <a:stretch>
            <a:fillRect/>
          </a:stretch>
        </p:blipFill>
        <p:spPr bwMode="auto">
          <a:xfrm>
            <a:off x="342900" y="1093937"/>
            <a:ext cx="2495550" cy="1415901"/>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3171825" y="1123951"/>
            <a:ext cx="1485900" cy="1376362"/>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2479458" y="2552700"/>
            <a:ext cx="2254468" cy="2352675"/>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319089" y="4946258"/>
            <a:ext cx="3138486" cy="1583130"/>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4957327" y="305762"/>
            <a:ext cx="2072123" cy="1856413"/>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a:off x="7799697" y="1885950"/>
            <a:ext cx="1811027" cy="1604963"/>
          </a:xfrm>
          <a:prstGeom prst="rect">
            <a:avLst/>
          </a:prstGeom>
          <a:noFill/>
          <a:ln w="9525">
            <a:noFill/>
            <a:miter lim="800000"/>
            <a:headEnd/>
            <a:tailEnd/>
          </a:ln>
        </p:spPr>
      </p:pic>
      <p:pic>
        <p:nvPicPr>
          <p:cNvPr id="1031" name="Picture 7"/>
          <p:cNvPicPr>
            <a:picLocks noChangeAspect="1" noChangeArrowheads="1"/>
          </p:cNvPicPr>
          <p:nvPr/>
        </p:nvPicPr>
        <p:blipFill>
          <a:blip r:embed="rId10" cstate="print"/>
          <a:srcRect/>
          <a:stretch>
            <a:fillRect/>
          </a:stretch>
        </p:blipFill>
        <p:spPr bwMode="auto">
          <a:xfrm>
            <a:off x="4976814" y="3476625"/>
            <a:ext cx="2597827" cy="1352549"/>
          </a:xfrm>
          <a:prstGeom prst="rect">
            <a:avLst/>
          </a:prstGeom>
          <a:noFill/>
          <a:ln w="9525">
            <a:noFill/>
            <a:miter lim="800000"/>
            <a:headEnd/>
            <a:tailEnd/>
          </a:ln>
        </p:spPr>
      </p:pic>
      <p:pic>
        <p:nvPicPr>
          <p:cNvPr id="1032" name="Picture 8"/>
          <p:cNvPicPr>
            <a:picLocks noChangeAspect="1" noChangeArrowheads="1"/>
          </p:cNvPicPr>
          <p:nvPr/>
        </p:nvPicPr>
        <p:blipFill>
          <a:blip r:embed="rId11" cstate="print"/>
          <a:srcRect/>
          <a:stretch>
            <a:fillRect/>
          </a:stretch>
        </p:blipFill>
        <p:spPr bwMode="auto">
          <a:xfrm>
            <a:off x="6438899" y="4876800"/>
            <a:ext cx="3183293" cy="1685925"/>
          </a:xfrm>
          <a:prstGeom prst="rect">
            <a:avLst/>
          </a:prstGeom>
          <a:noFill/>
          <a:ln w="9525">
            <a:noFill/>
            <a:miter lim="800000"/>
            <a:headEnd/>
            <a:tailEnd/>
          </a:ln>
        </p:spPr>
      </p:pic>
      <p:sp>
        <p:nvSpPr>
          <p:cNvPr id="14" name="ZoneTexte 13"/>
          <p:cNvSpPr txBox="1"/>
          <p:nvPr/>
        </p:nvSpPr>
        <p:spPr>
          <a:xfrm>
            <a:off x="285750" y="295275"/>
            <a:ext cx="4495800" cy="830997"/>
          </a:xfrm>
          <a:prstGeom prst="rect">
            <a:avLst/>
          </a:prstGeom>
          <a:noFill/>
        </p:spPr>
        <p:txBody>
          <a:bodyPr wrap="square" rtlCol="0">
            <a:spAutoFit/>
          </a:bodyPr>
          <a:lstStyle/>
          <a:p>
            <a:pPr algn="ctr"/>
            <a:r>
              <a:rPr lang="fr-FR" dirty="0" smtClean="0">
                <a:solidFill>
                  <a:schemeClr val="bg1">
                    <a:lumMod val="50000"/>
                  </a:schemeClr>
                </a:solidFill>
                <a:latin typeface="Ravie" pitchFamily="82" charset="0"/>
              </a:rPr>
              <a:t>Marges historiques</a:t>
            </a:r>
          </a:p>
          <a:p>
            <a:pPr algn="ctr"/>
            <a:r>
              <a:rPr lang="fr-FR" dirty="0" smtClean="0">
                <a:solidFill>
                  <a:schemeClr val="bg1">
                    <a:lumMod val="50000"/>
                  </a:schemeClr>
                </a:solidFill>
                <a:latin typeface="Ravie" pitchFamily="82" charset="0"/>
              </a:rPr>
              <a:t>Provocation inédite</a:t>
            </a:r>
            <a:endParaRPr lang="fr-FR" dirty="0">
              <a:solidFill>
                <a:schemeClr val="bg1">
                  <a:lumMod val="50000"/>
                </a:schemeClr>
              </a:solidFill>
              <a:latin typeface="Ravie" pitchFamily="82" charset="0"/>
            </a:endParaRPr>
          </a:p>
        </p:txBody>
      </p:sp>
      <p:sp>
        <p:nvSpPr>
          <p:cNvPr id="15" name="ZoneTexte 14"/>
          <p:cNvSpPr txBox="1"/>
          <p:nvPr/>
        </p:nvSpPr>
        <p:spPr>
          <a:xfrm>
            <a:off x="285750" y="2476500"/>
            <a:ext cx="2238375" cy="2492990"/>
          </a:xfrm>
          <a:prstGeom prst="rect">
            <a:avLst/>
          </a:prstGeom>
          <a:noFill/>
        </p:spPr>
        <p:txBody>
          <a:bodyPr wrap="square" rtlCol="0">
            <a:spAutoFit/>
          </a:bodyPr>
          <a:lstStyle/>
          <a:p>
            <a:pPr algn="just"/>
            <a:r>
              <a:rPr lang="fr-FR" sz="1200" dirty="0" smtClean="0"/>
              <a:t>Le 26 novembre dernier se sont tenues à Paris les négociations Annuelles Obligatoires (NAO) de l’UFIP (Union Française des industries Pétrolières).</a:t>
            </a:r>
          </a:p>
          <a:p>
            <a:pPr algn="just"/>
            <a:r>
              <a:rPr lang="fr-FR" sz="1200" dirty="0" smtClean="0"/>
              <a:t>Les organisations syndicales et le patronat se sont donc réunis afin de discuter de l’augmentation des salaires minima de notre grille conventionnelle. </a:t>
            </a:r>
          </a:p>
          <a:p>
            <a:pPr algn="just"/>
            <a:r>
              <a:rPr lang="fr-FR" sz="1200" dirty="0" smtClean="0"/>
              <a:t>De par leur travail,  ce sont les salariés qui contribuent essentiel-</a:t>
            </a:r>
          </a:p>
          <a:p>
            <a:pPr algn="just"/>
            <a:r>
              <a:rPr lang="fr-FR" sz="1200" dirty="0" smtClean="0"/>
              <a:t>-lement à l’enrichissement des</a:t>
            </a:r>
            <a:endParaRPr lang="fr-FR" sz="1200" dirty="0"/>
          </a:p>
        </p:txBody>
      </p:sp>
      <p:sp>
        <p:nvSpPr>
          <p:cNvPr id="16" name="ZoneTexte 15"/>
          <p:cNvSpPr txBox="1"/>
          <p:nvPr/>
        </p:nvSpPr>
        <p:spPr>
          <a:xfrm>
            <a:off x="3457574" y="4800600"/>
            <a:ext cx="1209675" cy="1754326"/>
          </a:xfrm>
          <a:prstGeom prst="rect">
            <a:avLst/>
          </a:prstGeom>
          <a:noFill/>
        </p:spPr>
        <p:txBody>
          <a:bodyPr wrap="square" rtlCol="0">
            <a:spAutoFit/>
          </a:bodyPr>
          <a:lstStyle/>
          <a:p>
            <a:pPr algn="just"/>
            <a:r>
              <a:rPr lang="fr-FR" sz="1200" dirty="0" smtClean="0"/>
              <a:t>compagnies </a:t>
            </a:r>
            <a:r>
              <a:rPr lang="fr-FR" sz="1200" dirty="0" err="1" smtClean="0"/>
              <a:t>pé-trolières</a:t>
            </a:r>
            <a:r>
              <a:rPr lang="fr-FR" sz="1200" dirty="0" smtClean="0"/>
              <a:t> </a:t>
            </a:r>
            <a:r>
              <a:rPr lang="fr-FR" sz="1200" dirty="0" err="1" smtClean="0"/>
              <a:t>françai-ses</a:t>
            </a:r>
            <a:r>
              <a:rPr lang="fr-FR" sz="1200" dirty="0" smtClean="0"/>
              <a:t>.</a:t>
            </a:r>
          </a:p>
          <a:p>
            <a:pPr algn="just"/>
            <a:r>
              <a:rPr lang="fr-FR" sz="1200" dirty="0" smtClean="0"/>
              <a:t>Le groupe Total devrait, rien qu’à lui, afficher un bénéfice net d’environ </a:t>
            </a:r>
            <a:r>
              <a:rPr lang="fr-FR" sz="1200" b="1" dirty="0" smtClean="0"/>
              <a:t>10</a:t>
            </a:r>
            <a:r>
              <a:rPr lang="fr-FR" sz="1200" dirty="0" smtClean="0"/>
              <a:t> </a:t>
            </a:r>
            <a:r>
              <a:rPr lang="fr-FR" sz="1200" b="1" dirty="0" smtClean="0"/>
              <a:t>Milliards d’€.</a:t>
            </a:r>
          </a:p>
        </p:txBody>
      </p:sp>
      <p:sp>
        <p:nvSpPr>
          <p:cNvPr id="18" name="ZoneTexte 17"/>
          <p:cNvSpPr txBox="1"/>
          <p:nvPr/>
        </p:nvSpPr>
        <p:spPr>
          <a:xfrm>
            <a:off x="2790824" y="1666875"/>
            <a:ext cx="428625" cy="276999"/>
          </a:xfrm>
          <a:prstGeom prst="rect">
            <a:avLst/>
          </a:prstGeom>
          <a:noFill/>
        </p:spPr>
        <p:txBody>
          <a:bodyPr wrap="square" rtlCol="0">
            <a:spAutoFit/>
          </a:bodyPr>
          <a:lstStyle/>
          <a:p>
            <a:r>
              <a:rPr lang="fr-FR" sz="1200" i="1" dirty="0" smtClean="0">
                <a:solidFill>
                  <a:srgbClr val="FF0000"/>
                </a:solidFill>
                <a:latin typeface="Ravie" pitchFamily="82" charset="0"/>
                <a:ea typeface="Segoe UI Symbol" pitchFamily="34" charset="0"/>
              </a:rPr>
              <a:t>vs</a:t>
            </a:r>
          </a:p>
        </p:txBody>
      </p:sp>
      <p:sp>
        <p:nvSpPr>
          <p:cNvPr id="19" name="ZoneTexte 18"/>
          <p:cNvSpPr txBox="1"/>
          <p:nvPr/>
        </p:nvSpPr>
        <p:spPr>
          <a:xfrm>
            <a:off x="6924675" y="333375"/>
            <a:ext cx="2695575" cy="1569660"/>
          </a:xfrm>
          <a:prstGeom prst="rect">
            <a:avLst/>
          </a:prstGeom>
          <a:noFill/>
        </p:spPr>
        <p:txBody>
          <a:bodyPr wrap="square" rtlCol="0">
            <a:spAutoFit/>
          </a:bodyPr>
          <a:lstStyle/>
          <a:p>
            <a:pPr algn="just"/>
            <a:r>
              <a:rPr lang="fr-FR" sz="1200" dirty="0" smtClean="0"/>
              <a:t>Avec des marges de raffinage excédentaires pour la première fois depuis 10 ans, et alors que les dividendes avaient déjà augmenté de 2,5% l’année dernière, c’est encore un beau gâteau que s’apprêtent à se partager les actionnaires.</a:t>
            </a:r>
          </a:p>
          <a:p>
            <a:pPr algn="just"/>
            <a:r>
              <a:rPr lang="fr-FR" sz="1200" dirty="0" smtClean="0"/>
              <a:t>Rappelons que l’année dernière déjà, les </a:t>
            </a:r>
            <a:endParaRPr lang="fr-FR" sz="1200" dirty="0"/>
          </a:p>
        </p:txBody>
      </p:sp>
      <p:sp>
        <p:nvSpPr>
          <p:cNvPr id="20" name="ZoneTexte 19"/>
          <p:cNvSpPr txBox="1"/>
          <p:nvPr/>
        </p:nvSpPr>
        <p:spPr>
          <a:xfrm>
            <a:off x="4953000" y="2095500"/>
            <a:ext cx="2876550" cy="1384995"/>
          </a:xfrm>
          <a:prstGeom prst="rect">
            <a:avLst/>
          </a:prstGeom>
          <a:noFill/>
        </p:spPr>
        <p:txBody>
          <a:bodyPr wrap="square" rtlCol="0">
            <a:spAutoFit/>
          </a:bodyPr>
          <a:lstStyle/>
          <a:p>
            <a:pPr algn="just"/>
            <a:r>
              <a:rPr lang="fr-FR" sz="1200" dirty="0" smtClean="0"/>
              <a:t>patrons, prétextant un contexte difficile, nous avaient fait sortir nos mouchoirs quand ils ont eu la « bonté » de nous octroyer 1% pour les minis UFIP, et une augmentation (générale et individuelle confondues) moyenne de 1,3% chez total.</a:t>
            </a:r>
          </a:p>
          <a:p>
            <a:pPr algn="just"/>
            <a:r>
              <a:rPr lang="fr-FR" sz="1200" dirty="0" smtClean="0"/>
              <a:t>Et cette année, me direz-vous ?</a:t>
            </a:r>
            <a:endParaRPr lang="fr-FR" sz="1200" dirty="0"/>
          </a:p>
        </p:txBody>
      </p:sp>
      <p:sp>
        <p:nvSpPr>
          <p:cNvPr id="21" name="ZoneTexte 20"/>
          <p:cNvSpPr txBox="1"/>
          <p:nvPr/>
        </p:nvSpPr>
        <p:spPr>
          <a:xfrm>
            <a:off x="7553325" y="3467100"/>
            <a:ext cx="1981200" cy="1384995"/>
          </a:xfrm>
          <a:prstGeom prst="rect">
            <a:avLst/>
          </a:prstGeom>
          <a:noFill/>
        </p:spPr>
        <p:txBody>
          <a:bodyPr wrap="square" rtlCol="0">
            <a:spAutoFit/>
          </a:bodyPr>
          <a:lstStyle/>
          <a:p>
            <a:pPr algn="just"/>
            <a:r>
              <a:rPr lang="fr-FR" sz="1200" dirty="0" smtClean="0"/>
              <a:t>Eh bien cette année, l’UFIP propose </a:t>
            </a:r>
            <a:r>
              <a:rPr lang="fr-FR" sz="1200" b="1" dirty="0" smtClean="0"/>
              <a:t>un très généreux 0,3%</a:t>
            </a:r>
            <a:r>
              <a:rPr lang="fr-FR" sz="1200" dirty="0" smtClean="0"/>
              <a:t>...</a:t>
            </a:r>
          </a:p>
          <a:p>
            <a:pPr algn="just"/>
            <a:r>
              <a:rPr lang="fr-FR" sz="1200" dirty="0" smtClean="0"/>
              <a:t>De quoi assurer une nouvelles augmentation de dividendes à nos chers actionnaires, ne nous laissant</a:t>
            </a:r>
            <a:endParaRPr lang="fr-FR" sz="1200" dirty="0"/>
          </a:p>
        </p:txBody>
      </p:sp>
      <p:sp>
        <p:nvSpPr>
          <p:cNvPr id="22" name="ZoneTexte 21"/>
          <p:cNvSpPr txBox="1"/>
          <p:nvPr/>
        </p:nvSpPr>
        <p:spPr>
          <a:xfrm>
            <a:off x="4981576" y="4800600"/>
            <a:ext cx="1504950" cy="1785104"/>
          </a:xfrm>
          <a:prstGeom prst="rect">
            <a:avLst/>
          </a:prstGeom>
          <a:noFill/>
        </p:spPr>
        <p:txBody>
          <a:bodyPr wrap="square" rtlCol="0">
            <a:spAutoFit/>
          </a:bodyPr>
          <a:lstStyle/>
          <a:p>
            <a:pPr algn="just"/>
            <a:r>
              <a:rPr lang="fr-FR" sz="1200" dirty="0" smtClean="0"/>
              <a:t>que les miettes !!!</a:t>
            </a:r>
          </a:p>
          <a:p>
            <a:pPr algn="just"/>
            <a:r>
              <a:rPr lang="fr-FR" sz="1200" dirty="0" smtClean="0"/>
              <a:t>Alors que les </a:t>
            </a:r>
            <a:r>
              <a:rPr lang="fr-FR" sz="1200" dirty="0" err="1" smtClean="0"/>
              <a:t>orga-nisations</a:t>
            </a:r>
            <a:r>
              <a:rPr lang="fr-FR" sz="1200" dirty="0" smtClean="0"/>
              <a:t> syndicales ont exprimé leur mécontentement, </a:t>
            </a:r>
            <a:r>
              <a:rPr lang="fr-FR" sz="1200" b="1" dirty="0" smtClean="0"/>
              <a:t>l’UFIP s’est retiré en claquant la porte</a:t>
            </a:r>
            <a:r>
              <a:rPr lang="fr-FR" sz="1200" dirty="0" smtClean="0"/>
              <a:t>.</a:t>
            </a:r>
          </a:p>
          <a:p>
            <a:pPr algn="just"/>
            <a:r>
              <a:rPr lang="fr-FR" sz="1400" b="1" i="1" dirty="0" smtClean="0">
                <a:solidFill>
                  <a:srgbClr val="FF0000"/>
                </a:solidFill>
              </a:rPr>
              <a:t>Merci patron !</a:t>
            </a:r>
            <a:endParaRPr lang="fr-FR" sz="1400" b="1" i="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Personnalisé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00"/>
      </a:folHlink>
    </a:clrScheme>
    <a:fontScheme name="Nouvelle pré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uvelle pré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C:\MSOffice\Modeles\Nouvelle présentation.pot</Template>
  <TotalTime>594</TotalTime>
  <Pages>16415964</Pages>
  <Words>327</Words>
  <Application>Microsoft Office PowerPoint</Application>
  <PresentationFormat>Format A4 (210 x 297 mm)</PresentationFormat>
  <Paragraphs>48</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Nouvelle présentation</vt:lpstr>
      <vt:lpstr>Diapositive 1</vt:lpstr>
      <vt:lpstr>Diapositive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Bernard</dc:creator>
  <cp:lastModifiedBy>J0016692</cp:lastModifiedBy>
  <cp:revision>1074</cp:revision>
  <cp:lastPrinted>2005-02-27T10:04:13Z</cp:lastPrinted>
  <dcterms:created xsi:type="dcterms:W3CDTF">2012-10-20T07:38:48Z</dcterms:created>
  <dcterms:modified xsi:type="dcterms:W3CDTF">2015-12-01T14:18:23Z</dcterms:modified>
</cp:coreProperties>
</file>